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5"/>
  </p:notesMasterIdLst>
  <p:sldIdLst>
    <p:sldId id="337" r:id="rId2"/>
    <p:sldId id="405" r:id="rId3"/>
    <p:sldId id="482" r:id="rId4"/>
    <p:sldId id="411" r:id="rId5"/>
    <p:sldId id="435" r:id="rId6"/>
    <p:sldId id="412" r:id="rId7"/>
    <p:sldId id="413" r:id="rId8"/>
    <p:sldId id="531" r:id="rId9"/>
    <p:sldId id="532" r:id="rId10"/>
    <p:sldId id="533" r:id="rId11"/>
    <p:sldId id="414" r:id="rId12"/>
    <p:sldId id="483" r:id="rId13"/>
    <p:sldId id="490" r:id="rId14"/>
    <p:sldId id="484" r:id="rId15"/>
    <p:sldId id="425" r:id="rId16"/>
    <p:sldId id="426" r:id="rId17"/>
    <p:sldId id="436" r:id="rId18"/>
    <p:sldId id="427" r:id="rId19"/>
    <p:sldId id="492" r:id="rId20"/>
    <p:sldId id="491" r:id="rId21"/>
    <p:sldId id="430" r:id="rId22"/>
    <p:sldId id="429" r:id="rId23"/>
    <p:sldId id="439" r:id="rId24"/>
    <p:sldId id="440" r:id="rId25"/>
    <p:sldId id="485" r:id="rId26"/>
    <p:sldId id="445" r:id="rId27"/>
    <p:sldId id="446" r:id="rId28"/>
    <p:sldId id="447" r:id="rId29"/>
    <p:sldId id="517" r:id="rId30"/>
    <p:sldId id="448" r:id="rId31"/>
    <p:sldId id="516" r:id="rId32"/>
    <p:sldId id="518" r:id="rId33"/>
    <p:sldId id="487" r:id="rId34"/>
    <p:sldId id="450" r:id="rId35"/>
    <p:sldId id="519" r:id="rId36"/>
    <p:sldId id="493" r:id="rId37"/>
    <p:sldId id="494" r:id="rId38"/>
    <p:sldId id="454" r:id="rId39"/>
    <p:sldId id="497" r:id="rId40"/>
    <p:sldId id="496" r:id="rId41"/>
    <p:sldId id="499" r:id="rId42"/>
    <p:sldId id="455" r:id="rId43"/>
    <p:sldId id="456" r:id="rId44"/>
    <p:sldId id="457" r:id="rId45"/>
    <p:sldId id="458" r:id="rId46"/>
    <p:sldId id="488" r:id="rId47"/>
    <p:sldId id="459" r:id="rId48"/>
    <p:sldId id="489" r:id="rId49"/>
    <p:sldId id="460" r:id="rId50"/>
    <p:sldId id="495" r:id="rId51"/>
    <p:sldId id="462" r:id="rId52"/>
    <p:sldId id="464" r:id="rId53"/>
    <p:sldId id="466" r:id="rId54"/>
    <p:sldId id="467" r:id="rId55"/>
    <p:sldId id="469" r:id="rId56"/>
    <p:sldId id="472" r:id="rId57"/>
    <p:sldId id="470" r:id="rId58"/>
    <p:sldId id="473" r:id="rId59"/>
    <p:sldId id="475" r:id="rId60"/>
    <p:sldId id="474" r:id="rId61"/>
    <p:sldId id="476" r:id="rId62"/>
    <p:sldId id="477" r:id="rId63"/>
    <p:sldId id="479" r:id="rId64"/>
    <p:sldId id="480" r:id="rId65"/>
    <p:sldId id="416" r:id="rId66"/>
    <p:sldId id="417" r:id="rId67"/>
    <p:sldId id="525" r:id="rId68"/>
    <p:sldId id="481" r:id="rId69"/>
    <p:sldId id="500" r:id="rId70"/>
    <p:sldId id="501" r:id="rId71"/>
    <p:sldId id="502" r:id="rId72"/>
    <p:sldId id="508" r:id="rId73"/>
    <p:sldId id="507" r:id="rId74"/>
    <p:sldId id="509" r:id="rId75"/>
    <p:sldId id="506" r:id="rId76"/>
    <p:sldId id="520" r:id="rId77"/>
    <p:sldId id="521" r:id="rId78"/>
    <p:sldId id="529" r:id="rId79"/>
    <p:sldId id="438" r:id="rId80"/>
    <p:sldId id="522" r:id="rId81"/>
    <p:sldId id="523" r:id="rId82"/>
    <p:sldId id="510" r:id="rId83"/>
    <p:sldId id="515" r:id="rId84"/>
    <p:sldId id="514" r:id="rId85"/>
    <p:sldId id="513" r:id="rId86"/>
    <p:sldId id="345" r:id="rId87"/>
    <p:sldId id="528" r:id="rId88"/>
    <p:sldId id="526" r:id="rId89"/>
    <p:sldId id="527" r:id="rId90"/>
    <p:sldId id="512" r:id="rId91"/>
    <p:sldId id="534" r:id="rId92"/>
    <p:sldId id="530" r:id="rId93"/>
    <p:sldId id="524" r:id="rId9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9500"/>
    <a:srgbClr val="F4F4F4"/>
    <a:srgbClr val="E9E9E9"/>
    <a:srgbClr val="FFCE00"/>
    <a:srgbClr val="B08D00"/>
    <a:srgbClr val="FFF6C5"/>
    <a:srgbClr val="00AED8"/>
    <a:srgbClr val="7A7A7A"/>
    <a:srgbClr val="E0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0" autoAdjust="0"/>
    <p:restoredTop sz="86538"/>
  </p:normalViewPr>
  <p:slideViewPr>
    <p:cSldViewPr snapToGrid="0" snapToObjects="1">
      <p:cViewPr varScale="1">
        <p:scale>
          <a:sx n="93" d="100"/>
          <a:sy n="93" d="100"/>
        </p:scale>
        <p:origin x="304" y="192"/>
      </p:cViewPr>
      <p:guideLst/>
    </p:cSldViewPr>
  </p:slideViewPr>
  <p:outlineViewPr>
    <p:cViewPr>
      <p:scale>
        <a:sx n="33" d="100"/>
        <a:sy n="33" d="100"/>
      </p:scale>
      <p:origin x="0" y="-47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5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8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</a:t>
            </a:r>
            <a:r>
              <a:rPr lang="pl-PL" dirty="0" smtClean="0"/>
              <a:t>.`</a:t>
            </a:r>
            <a:endParaRPr lang="pl-PL" dirty="0"/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</a:t>
            </a:r>
            <a:r>
              <a:rPr lang="pl-PL" dirty="0" smtClean="0"/>
              <a:t>.`</a:t>
            </a:r>
            <a:endParaRPr lang="pl-PL" dirty="0"/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 smtClean="0"/>
              <a:t>Kliknij</a:t>
            </a:r>
            <a:r>
              <a:rPr lang="pl-PL" smtClean="0"/>
              <a:t>, aby </a:t>
            </a:r>
            <a:r>
              <a:rPr lang="pl-PL" dirty="0" smtClean="0"/>
              <a:t>edytować style wzorca tekstu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</a:t>
            </a:r>
            <a:r>
              <a:rPr lang="pl-PL" dirty="0" smtClean="0"/>
              <a:t>edytować </a:t>
            </a:r>
            <a:r>
              <a:rPr lang="pl-PL" dirty="0"/>
              <a:t>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</a:t>
            </a:r>
            <a:r>
              <a:rPr lang="pl-PL" dirty="0" smtClean="0"/>
              <a:t>tekstu</a:t>
            </a:r>
            <a:endParaRPr lang="pl-PL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</a:t>
            </a:r>
            <a:r>
              <a:rPr lang="pl-PL" dirty="0" smtClean="0"/>
              <a:t>tekstu</a:t>
            </a:r>
            <a:endParaRPr lang="pl-PL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</a:t>
            </a:r>
            <a:r>
              <a:rPr lang="pl-PL" dirty="0" smtClean="0"/>
              <a:t>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08.09.2019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2" r:id="rId9"/>
    <p:sldLayoutId id="2147483660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 smtClean="0"/>
              <a:t>Inwestycje które nie spłoną</a:t>
            </a:r>
            <a:br>
              <a:rPr lang="pl-PL" dirty="0" smtClean="0"/>
            </a:br>
            <a:r>
              <a:rPr lang="pl-PL" sz="3600" dirty="0" smtClean="0"/>
              <a:t>(o inwestowaniu </a:t>
            </a:r>
            <a:r>
              <a:rPr lang="pl-PL" sz="3600" dirty="0" smtClean="0"/>
              <a:t>w wieczność)</a:t>
            </a:r>
            <a:endParaRPr lang="pl-PL" sz="49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524000" y="4129548"/>
            <a:ext cx="9144000" cy="2197410"/>
          </a:xfrm>
        </p:spPr>
        <p:txBody>
          <a:bodyPr>
            <a:noAutofit/>
          </a:bodyPr>
          <a:lstStyle/>
          <a:p>
            <a:pPr algn="r"/>
            <a:r>
              <a:rPr lang="pl-PL" dirty="0" smtClean="0"/>
              <a:t>S.D.P. - Spotkania dla przedsiębiorców </a:t>
            </a:r>
          </a:p>
          <a:p>
            <a:pPr algn="r"/>
            <a:r>
              <a:rPr lang="pl-PL" dirty="0" smtClean="0"/>
              <a:t>9 września 2019, biura firmy „Opus”, Gliwice</a:t>
            </a:r>
          </a:p>
          <a:p>
            <a:pPr algn="r"/>
            <a:endParaRPr lang="pl-PL" sz="1800" dirty="0" smtClean="0"/>
          </a:p>
          <a:p>
            <a:pPr algn="r"/>
            <a:r>
              <a:rPr lang="pl-PL" sz="1800" dirty="0" smtClean="0"/>
              <a:t>Wojciech Apel</a:t>
            </a:r>
          </a:p>
          <a:p>
            <a:pPr algn="r"/>
            <a:r>
              <a:rPr lang="pl-PL" sz="1800" dirty="0" smtClean="0"/>
              <a:t>601 42 50 19, </a:t>
            </a:r>
            <a:r>
              <a:rPr lang="pl-PL" sz="1800" dirty="0" err="1" smtClean="0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159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Inspiracja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446446">
            <a:off x="836101" y="1241589"/>
            <a:ext cx="10515600" cy="528692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sz="4000" b="1"/>
          </a:p>
          <a:p>
            <a:pPr marL="0" indent="0">
              <a:buNone/>
            </a:pPr>
            <a:r>
              <a:rPr lang="pl-PL" sz="4000" b="1" dirty="0"/>
              <a:t>P4 przejmuje 3S. W tle światłowody i 5G</a:t>
            </a:r>
          </a:p>
          <a:p>
            <a:pPr marL="0" indent="0">
              <a:buNone/>
            </a:pPr>
            <a:r>
              <a:rPr lang="pl-PL" sz="2000" i="1" dirty="0"/>
              <a:t>26 czerwca 2019, 17:29</a:t>
            </a:r>
          </a:p>
          <a:p>
            <a:pPr marL="0" indent="0">
              <a:buNone/>
            </a:pPr>
            <a:r>
              <a:rPr lang="pl-PL" b="1" dirty="0"/>
              <a:t>P4</a:t>
            </a:r>
            <a:r>
              <a:rPr lang="pl-PL" dirty="0"/>
              <a:t> podpisało przedwstępną umowę przejęcia 100 proc. akcji </a:t>
            </a:r>
            <a:r>
              <a:rPr lang="pl-PL" b="1" dirty="0"/>
              <a:t>3S</a:t>
            </a:r>
            <a:r>
              <a:rPr lang="pl-PL" dirty="0"/>
              <a:t>. Umowa zostanie sfinalizowana m.in. po uzyskaniu zgód regulacyjnych.</a:t>
            </a:r>
            <a:r>
              <a:rPr lang="pl-PL" b="1" dirty="0"/>
              <a:t> Nabywca oczekuje, że nastąpi to w III kwartale.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– </a:t>
            </a:r>
            <a:r>
              <a:rPr lang="pl-PL" i="1" dirty="0"/>
              <a:t>Całkowita wartość przedsiębiorstwa 3S i jej spółek zależnych wynosi 96 mln EUR  (410 mln PLN), a wartość kapitałów własnych 78 mln EUR (333 mln PLN). Nabycie będzie finansowane ze środków własnych oraz w oparciu o dostępne dla spółki finansowanie zewnętrzne</a:t>
            </a:r>
            <a:r>
              <a:rPr lang="pl-PL" dirty="0"/>
              <a:t> – napisano w komunikacie giełdowym </a:t>
            </a:r>
            <a:r>
              <a:rPr lang="pl-PL" b="1" dirty="0"/>
              <a:t>Play Communications</a:t>
            </a:r>
            <a:r>
              <a:rPr lang="pl-PL" dirty="0"/>
              <a:t>, właściciela P4.</a:t>
            </a:r>
          </a:p>
          <a:p>
            <a:pPr marL="0" indent="0">
              <a:buNone/>
            </a:pPr>
            <a:r>
              <a:rPr lang="pl-PL" b="1" dirty="0"/>
              <a:t>Z prezentacji przygotowanej dla akcjonariuszy i analityków Play Communications wynika, że prognozowany poziom długu netto do skorygowanego EBIDA P4 w końcu 2019 r. wynosić będzie 3,0. Oczekiwany w tym roku wzrost przychodów i EBITDA grupy P4 wynikający z transakcji to ok. 0,5 proc.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Akcje 3S sprzedają </a:t>
            </a:r>
            <a:r>
              <a:rPr lang="pl-PL" b="1" dirty="0" err="1"/>
              <a:t>Ambrosia</a:t>
            </a:r>
            <a:r>
              <a:rPr lang="pl-PL" b="1" dirty="0"/>
              <a:t> CEE Holding </a:t>
            </a:r>
            <a:r>
              <a:rPr lang="pl-PL" b="1" dirty="0" err="1"/>
              <a:t>S.à</a:t>
            </a:r>
            <a:r>
              <a:rPr lang="pl-PL" b="1" dirty="0"/>
              <a:t> </a:t>
            </a:r>
            <a:r>
              <a:rPr lang="pl-PL" b="1" dirty="0" err="1"/>
              <a:t>r.l</a:t>
            </a:r>
            <a:r>
              <a:rPr lang="pl-PL" dirty="0"/>
              <a:t>., spółka należąca do </a:t>
            </a:r>
            <a:r>
              <a:rPr lang="pl-PL" b="1" dirty="0" err="1"/>
              <a:t>Polish</a:t>
            </a:r>
            <a:r>
              <a:rPr lang="pl-PL" b="1" dirty="0"/>
              <a:t> Enterprise Fund VII</a:t>
            </a:r>
            <a:r>
              <a:rPr lang="pl-PL" dirty="0"/>
              <a:t>, funduszu </a:t>
            </a:r>
            <a:r>
              <a:rPr lang="pl-PL" i="1" dirty="0" err="1"/>
              <a:t>private</a:t>
            </a:r>
            <a:r>
              <a:rPr lang="pl-PL" i="1" dirty="0"/>
              <a:t> equity</a:t>
            </a:r>
            <a:r>
              <a:rPr lang="pl-PL" dirty="0"/>
              <a:t> zarządzanego przez </a:t>
            </a:r>
            <a:r>
              <a:rPr lang="pl-PL" b="1" dirty="0"/>
              <a:t>Enterprise </a:t>
            </a:r>
            <a:r>
              <a:rPr lang="pl-PL" b="1" dirty="0" err="1"/>
              <a:t>Investors</a:t>
            </a:r>
            <a:r>
              <a:rPr lang="pl-PL" dirty="0"/>
              <a:t>, oraz trzej założyciele operatora. Fundusz sprzedaje 76 proc. akcji kupionych w 2015 r. za 21 mln euro. Założyciele sprzedają po 8 proc. akcji każdy.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SGT S.A.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704" y="1052848"/>
            <a:ext cx="10515600" cy="56134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2400" dirty="0" smtClean="0"/>
              <a:t>Model biznesowy: Cyfrowa telewizja kablowa po kablach przeznaczonych na Internet. Współpraca z małymi operatorami Internetu.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2007 Testowanie innowacyjnej technologii, kompletowanie zespołu.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2008 - Struktura: Spółka akcyjna z siłą wiodącą: 3S (51%) + Operatorzy ETTH. Kapitał około 1,7mln i zapewnione finansowanie dłużne 2,6mln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W 2010 dość mocno poczułem przekleństwo zapisane w Gen 3:17</a:t>
            </a:r>
          </a:p>
          <a:p>
            <a:pPr lvl="1">
              <a:spcBef>
                <a:spcPts val="0"/>
              </a:spcBef>
            </a:pPr>
            <a:r>
              <a:rPr lang="pl-PL" i="1" dirty="0" smtClean="0">
                <a:solidFill>
                  <a:srgbClr val="C00000"/>
                </a:solidFill>
              </a:rPr>
              <a:t>Do Adama zaś powiedział: Ponieważ usłuchałeś głosu swojej żony i zjadłeś z drzewa, o którym ci przykazałem, mówiąc: Nie będziesz z niego jadł –  </a:t>
            </a:r>
            <a:r>
              <a:rPr lang="pl-PL" b="1" i="1" dirty="0" smtClean="0">
                <a:solidFill>
                  <a:srgbClr val="C00000"/>
                </a:solidFill>
              </a:rPr>
              <a:t>przeklęta będzie ziemia z twego powodu</a:t>
            </a:r>
            <a:r>
              <a:rPr lang="pl-PL" i="1" dirty="0" smtClean="0">
                <a:solidFill>
                  <a:srgbClr val="C00000"/>
                </a:solidFill>
              </a:rPr>
              <a:t>,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(#1) w </a:t>
            </a:r>
            <a:r>
              <a:rPr lang="pl-PL" i="1" u="sng" dirty="0" smtClean="0">
                <a:solidFill>
                  <a:srgbClr val="C00000"/>
                </a:solidFill>
              </a:rPr>
              <a:t>trudzie</a:t>
            </a:r>
            <a:r>
              <a:rPr lang="pl-PL" i="1" dirty="0" smtClean="0">
                <a:solidFill>
                  <a:srgbClr val="C00000"/>
                </a:solidFill>
              </a:rPr>
              <a:t> będziesz z niej spożywać po wszystkie dni twego życia.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(#2) Ziemia będzie ci rodzić </a:t>
            </a:r>
            <a:r>
              <a:rPr lang="pl-PL" i="1" u="sng" dirty="0" smtClean="0">
                <a:solidFill>
                  <a:srgbClr val="C00000"/>
                </a:solidFill>
              </a:rPr>
              <a:t>ciernie</a:t>
            </a:r>
            <a:r>
              <a:rPr lang="pl-PL" i="1" dirty="0" smtClean="0">
                <a:solidFill>
                  <a:srgbClr val="C00000"/>
                </a:solidFill>
              </a:rPr>
              <a:t> i oset i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(#3) będziesz </a:t>
            </a:r>
            <a:r>
              <a:rPr lang="pl-PL" i="1" u="sng" dirty="0" smtClean="0">
                <a:solidFill>
                  <a:srgbClr val="C00000"/>
                </a:solidFill>
              </a:rPr>
              <a:t>spożywał rośliny </a:t>
            </a:r>
            <a:r>
              <a:rPr lang="pl-PL" i="1" u="sng" dirty="0" smtClean="0">
                <a:solidFill>
                  <a:srgbClr val="C00000"/>
                </a:solidFill>
              </a:rPr>
              <a:t>polne</a:t>
            </a:r>
            <a:r>
              <a:rPr lang="pl-PL" i="1" dirty="0" smtClean="0">
                <a:solidFill>
                  <a:srgbClr val="C00000"/>
                </a:solidFill>
              </a:rPr>
              <a:t> [ </a:t>
            </a:r>
            <a:r>
              <a:rPr lang="pl-PL" dirty="0" smtClean="0">
                <a:solidFill>
                  <a:srgbClr val="C00000"/>
                </a:solidFill>
              </a:rPr>
              <a:t>komentarz</a:t>
            </a:r>
            <a:r>
              <a:rPr lang="pl-PL" i="1" dirty="0" smtClean="0">
                <a:solidFill>
                  <a:srgbClr val="C00000"/>
                </a:solidFill>
              </a:rPr>
              <a:t>: </a:t>
            </a:r>
            <a:r>
              <a:rPr lang="pl-PL" dirty="0" smtClean="0">
                <a:solidFill>
                  <a:srgbClr val="C00000"/>
                </a:solidFill>
              </a:rPr>
              <a:t>a miałeś jeść owoce</a:t>
            </a:r>
            <a:r>
              <a:rPr lang="pl-PL" i="1" dirty="0" smtClean="0">
                <a:solidFill>
                  <a:srgbClr val="C00000"/>
                </a:solidFill>
              </a:rPr>
              <a:t> ].</a:t>
            </a:r>
            <a:r>
              <a:rPr lang="pl-PL" i="1" dirty="0" smtClean="0">
                <a:solidFill>
                  <a:srgbClr val="C00000"/>
                </a:solidFill>
              </a:rPr>
              <a:t> 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(#4) W </a:t>
            </a:r>
            <a:r>
              <a:rPr lang="pl-PL" i="1" u="sng" dirty="0" smtClean="0">
                <a:solidFill>
                  <a:srgbClr val="C00000"/>
                </a:solidFill>
              </a:rPr>
              <a:t>pocie czoła</a:t>
            </a:r>
            <a:r>
              <a:rPr lang="pl-PL" i="1" dirty="0" smtClean="0">
                <a:solidFill>
                  <a:srgbClr val="C00000"/>
                </a:solidFill>
              </a:rPr>
              <a:t> będziesz spożywał chleb, 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(#5) aż </a:t>
            </a:r>
            <a:r>
              <a:rPr lang="pl-PL" i="1" u="sng" dirty="0" smtClean="0">
                <a:solidFill>
                  <a:srgbClr val="C00000"/>
                </a:solidFill>
              </a:rPr>
              <a:t>wrócisz do ziemi</a:t>
            </a:r>
            <a:r>
              <a:rPr lang="pl-PL" i="1" dirty="0" smtClean="0">
                <a:solidFill>
                  <a:srgbClr val="C00000"/>
                </a:solidFill>
              </a:rPr>
              <a:t>, gdyż z niej zostałeś wzięty, bo jesteś prochem </a:t>
            </a:r>
            <a:r>
              <a:rPr lang="pl-PL" i="1" dirty="0" smtClean="0">
                <a:solidFill>
                  <a:srgbClr val="C00000"/>
                </a:solidFill>
              </a:rPr>
              <a:t/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i </a:t>
            </a:r>
            <a:r>
              <a:rPr lang="pl-PL" i="1" dirty="0" smtClean="0">
                <a:solidFill>
                  <a:srgbClr val="C00000"/>
                </a:solidFill>
              </a:rPr>
              <a:t>w proch się obrócisz.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2018 sprzedaż 100% akcji do operatora branżowego.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Bardzo dużo zrozumiałem z tego, jak działa świat.</a:t>
            </a:r>
            <a:endParaRPr lang="pl-PL" sz="2400" dirty="0"/>
          </a:p>
        </p:txBody>
      </p:sp>
      <p:pic>
        <p:nvPicPr>
          <p:cNvPr id="2050" name="Picture 2" descr="Znalezione obrazy dla zapytania logo s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70" y="213825"/>
            <a:ext cx="1616441" cy="6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logo jam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07" y="5623350"/>
            <a:ext cx="3927327" cy="12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Triggo</a:t>
            </a:r>
            <a:r>
              <a:rPr lang="pl-PL" dirty="0" smtClean="0"/>
              <a:t> S.A.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Pomysł Rafała </a:t>
            </a:r>
            <a:r>
              <a:rPr lang="pl-PL" dirty="0" err="1" smtClean="0"/>
              <a:t>Budweila</a:t>
            </a:r>
            <a:r>
              <a:rPr lang="pl-PL" dirty="0" smtClean="0"/>
              <a:t> z około 2010 roku.</a:t>
            </a:r>
          </a:p>
          <a:p>
            <a:r>
              <a:rPr lang="pl-PL" dirty="0" smtClean="0"/>
              <a:t>Spółka od 2015 w której z Anią pełnimy rolę Aniołów Biznesu, i za 2*12,5% akcji pełniliśmy rolę dostawców pierwszego kapitału.</a:t>
            </a:r>
          </a:p>
          <a:p>
            <a:r>
              <a:rPr lang="pl-PL" dirty="0" smtClean="0"/>
              <a:t>Póki co pozyskane finansowanie to 15mln (inwestorzy prywatni + wsparcie z Narodowego Centrum Badań i Rozwoju).</a:t>
            </a:r>
          </a:p>
          <a:p>
            <a:r>
              <a:rPr lang="pl-PL" dirty="0" smtClean="0"/>
              <a:t>Planowane pierwsze, poważne przychody w 2021 roku.</a:t>
            </a:r>
          </a:p>
          <a:p>
            <a:r>
              <a:rPr lang="pl-PL" dirty="0" smtClean="0"/>
              <a:t>Obecnie ponad 30 akcjonariuszy – szukamy kolejnych!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758B0DB-48CF-4A5C-8791-8F40B084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" y="5609902"/>
            <a:ext cx="1433947" cy="11341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43632C2-16B9-414A-9E25-AE3514CE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27" y="3880156"/>
            <a:ext cx="3674723" cy="29778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17FB5E9-0487-48DE-A392-BC8826463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14" y="31869"/>
            <a:ext cx="1948503" cy="10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Inwestycje na tle życia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199" y="1327355"/>
            <a:ext cx="10783529" cy="4849608"/>
          </a:xfrm>
        </p:spPr>
        <p:txBody>
          <a:bodyPr>
            <a:noAutofit/>
          </a:bodyPr>
          <a:lstStyle/>
          <a:p>
            <a:r>
              <a:rPr lang="pl-PL" sz="2400" dirty="0" smtClean="0"/>
              <a:t>Moje inwestycje:</a:t>
            </a:r>
          </a:p>
          <a:p>
            <a:pPr lvl="1"/>
            <a:r>
              <a:rPr lang="pl-PL" dirty="0" smtClean="0"/>
              <a:t>1994-2000 	</a:t>
            </a:r>
            <a:r>
              <a:rPr lang="pl-PL" dirty="0" err="1" smtClean="0"/>
              <a:t>PiK</a:t>
            </a:r>
            <a:r>
              <a:rPr lang="pl-PL" dirty="0" smtClean="0"/>
              <a:t>-Net Sieci rozległe sp. z o.o.</a:t>
            </a:r>
          </a:p>
          <a:p>
            <a:pPr lvl="1"/>
            <a:r>
              <a:rPr lang="pl-PL" dirty="0" smtClean="0"/>
              <a:t>2002-2019 	3S S.A. (Śląskie Sieci Światłowodowe)</a:t>
            </a:r>
          </a:p>
          <a:p>
            <a:pPr lvl="1"/>
            <a:r>
              <a:rPr lang="pl-PL" dirty="0" smtClean="0"/>
              <a:t>2004		SSH / </a:t>
            </a:r>
            <a:r>
              <a:rPr lang="pl-PL" dirty="0" err="1" smtClean="0"/>
              <a:t>Syrion</a:t>
            </a:r>
            <a:r>
              <a:rPr lang="pl-PL" dirty="0" smtClean="0"/>
              <a:t> sp. Z o.o. (operator sieci Internet+)</a:t>
            </a:r>
          </a:p>
          <a:p>
            <a:pPr lvl="1"/>
            <a:r>
              <a:rPr lang="pl-PL" dirty="0" smtClean="0"/>
              <a:t>2008-2018	SGT S.A.</a:t>
            </a:r>
          </a:p>
          <a:p>
            <a:pPr lvl="1"/>
            <a:r>
              <a:rPr lang="pl-PL" dirty="0" smtClean="0"/>
              <a:t>2015		</a:t>
            </a:r>
            <a:r>
              <a:rPr lang="pl-PL" dirty="0" err="1" smtClean="0"/>
              <a:t>Triggo</a:t>
            </a:r>
            <a:r>
              <a:rPr lang="pl-PL" dirty="0" smtClean="0"/>
              <a:t> S.A.</a:t>
            </a:r>
          </a:p>
          <a:p>
            <a:r>
              <a:rPr lang="pl-PL" sz="2400" dirty="0" smtClean="0"/>
              <a:t>Moje życie </a:t>
            </a:r>
            <a:r>
              <a:rPr lang="pl-PL" sz="2400" dirty="0" smtClean="0"/>
              <a:t>w ujęciu </a:t>
            </a:r>
            <a:r>
              <a:rPr lang="pl-PL" sz="2400" dirty="0" smtClean="0"/>
              <a:t>strategicznym:</a:t>
            </a:r>
            <a:endParaRPr lang="pl-PL" sz="2400" dirty="0" smtClean="0"/>
          </a:p>
          <a:p>
            <a:pPr lvl="1"/>
            <a:r>
              <a:rPr lang="pl-PL" dirty="0" smtClean="0"/>
              <a:t>1964		Urodzony w ciała</a:t>
            </a:r>
          </a:p>
          <a:p>
            <a:pPr lvl="1"/>
            <a:r>
              <a:rPr lang="pl-PL" dirty="0" smtClean="0"/>
              <a:t>1985		Nawrócenie (urodzony z Ducha)</a:t>
            </a:r>
          </a:p>
          <a:p>
            <a:pPr lvl="1"/>
            <a:r>
              <a:rPr lang="pl-PL" dirty="0" smtClean="0"/>
              <a:t>2003		</a:t>
            </a:r>
            <a:r>
              <a:rPr lang="pl-PL" dirty="0"/>
              <a:t>P</a:t>
            </a:r>
            <a:r>
              <a:rPr lang="pl-PL" dirty="0" smtClean="0"/>
              <a:t>iszę „</a:t>
            </a:r>
            <a:r>
              <a:rPr lang="pl-PL" i="1" dirty="0" smtClean="0"/>
              <a:t>Traktat o głupocie</a:t>
            </a:r>
            <a:r>
              <a:rPr lang="pl-PL" dirty="0" smtClean="0"/>
              <a:t>” co daje początek szukania mądrości</a:t>
            </a:r>
          </a:p>
          <a:p>
            <a:pPr lvl="1"/>
            <a:r>
              <a:rPr lang="pl-PL" dirty="0" smtClean="0"/>
              <a:t>2010		Odkrycie wersetu z </a:t>
            </a:r>
            <a:r>
              <a:rPr lang="pl-PL" dirty="0" err="1" smtClean="0"/>
              <a:t>Rz</a:t>
            </a:r>
            <a:r>
              <a:rPr lang="pl-PL" dirty="0" smtClean="0"/>
              <a:t> 12:1</a:t>
            </a:r>
          </a:p>
          <a:p>
            <a:pPr lvl="1"/>
            <a:r>
              <a:rPr lang="pl-PL" dirty="0" smtClean="0"/>
              <a:t>2015		Decyzja o zmianie stylu życia</a:t>
            </a:r>
          </a:p>
          <a:p>
            <a:pPr lvl="1"/>
            <a:r>
              <a:rPr lang="pl-PL" dirty="0" smtClean="0"/>
              <a:t>2019		Dziś. </a:t>
            </a:r>
            <a:r>
              <a:rPr lang="pl-PL" dirty="0" smtClean="0"/>
              <a:t>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57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 w długiej perspektywie stanie się z ziemią? </a:t>
            </a:r>
          </a:p>
          <a:p>
            <a:r>
              <a:rPr lang="pl-PL" dirty="0" smtClean="0"/>
              <a:t>Co z moimi inwestycjami?</a:t>
            </a:r>
          </a:p>
          <a:p>
            <a:r>
              <a:rPr lang="pl-PL" dirty="0" smtClean="0"/>
              <a:t>Co stanie się ze mną?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73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Część </a:t>
            </a:r>
            <a:r>
              <a:rPr lang="pl-PL" dirty="0" smtClean="0"/>
              <a:t>#2.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Definicja inwestycji </a:t>
            </a:r>
            <a:br>
              <a:rPr lang="pl-PL" dirty="0" smtClean="0"/>
            </a:br>
            <a:r>
              <a:rPr lang="pl-PL" dirty="0" smtClean="0"/>
              <a:t>i określenie ryzyka inwestycyjnego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Inwestycja</a:t>
            </a:r>
            <a:r>
              <a:rPr lang="pl-PL" b="0" smtClean="0"/>
              <a:t> to wyrzeczenie się obecnych, pewnych korzyści</a:t>
            </a:r>
            <a:br>
              <a:rPr lang="pl-PL" b="0" smtClean="0"/>
            </a:br>
            <a:r>
              <a:rPr lang="pl-PL" b="0" smtClean="0"/>
              <a:t> na rzecz niepewnych korzyści</a:t>
            </a:r>
            <a:br>
              <a:rPr lang="pl-PL" b="0" smtClean="0"/>
            </a:br>
            <a:r>
              <a:rPr lang="pl-PL" b="0" smtClean="0"/>
              <a:t> w przyszłości.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432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 smtClean="0"/>
              <a:t>Czas</a:t>
            </a:r>
            <a:endParaRPr kumimoji="0" lang="pl-PL" altLang="pl-PL" sz="1600" dirty="0"/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63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826747"/>
            <a:ext cx="10515600" cy="1897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Inwestycja</a:t>
            </a:r>
            <a:r>
              <a:rPr lang="pl-PL" dirty="0"/>
              <a:t> w czasie to:</a:t>
            </a:r>
          </a:p>
          <a:p>
            <a:r>
              <a:rPr lang="pl-PL" dirty="0"/>
              <a:t>czas inwestowania, </a:t>
            </a:r>
            <a:r>
              <a:rPr lang="pl-PL" dirty="0" smtClean="0"/>
              <a:t>ponoszenia kosztów, wpłat, rezygnacji z korzyści;</a:t>
            </a:r>
            <a:endParaRPr lang="pl-PL" dirty="0"/>
          </a:p>
          <a:p>
            <a:r>
              <a:rPr lang="pl-PL" dirty="0"/>
              <a:t>czas oczekiwania, </a:t>
            </a:r>
            <a:r>
              <a:rPr lang="pl-PL" dirty="0" smtClean="0"/>
              <a:t>czas pracy kapitału,</a:t>
            </a:r>
          </a:p>
          <a:p>
            <a:r>
              <a:rPr lang="pl-PL" dirty="0" smtClean="0"/>
              <a:t>czas </a:t>
            </a:r>
            <a:r>
              <a:rPr lang="pl-PL" dirty="0"/>
              <a:t>zwrotu, okres </a:t>
            </a:r>
            <a:r>
              <a:rPr lang="pl-PL" dirty="0" smtClean="0"/>
              <a:t>wypłat, czas korzystania z owoców.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32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Taktyka działań, operacyjność, strategia.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Taktyka</a:t>
            </a:r>
            <a:r>
              <a:rPr lang="pl-PL" dirty="0" smtClean="0"/>
              <a:t> </a:t>
            </a:r>
            <a:r>
              <a:rPr lang="pl-PL" dirty="0"/>
              <a:t>- teoria i praktyka posługiwania się dostępnymi zasobami w celu osiągania celów.</a:t>
            </a:r>
          </a:p>
          <a:p>
            <a:r>
              <a:rPr lang="pl-PL" b="1" dirty="0" smtClean="0"/>
              <a:t>Działania operacyjne</a:t>
            </a:r>
            <a:r>
              <a:rPr lang="pl-PL" dirty="0" smtClean="0"/>
              <a:t> - </a:t>
            </a:r>
            <a:r>
              <a:rPr lang="pl-PL" dirty="0"/>
              <a:t>przygotowanie i przekształcanie zasobów do używania ich w celu osiągania celów strategicznych poprzez działania taktyczne</a:t>
            </a:r>
            <a:r>
              <a:rPr lang="pl-PL" dirty="0" smtClean="0"/>
              <a:t>.</a:t>
            </a:r>
          </a:p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2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wystąpienia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Ja i moje inwestowanie.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Definicja </a:t>
            </a:r>
            <a:r>
              <a:rPr lang="pl-PL" dirty="0" smtClean="0"/>
              <a:t>inwestycji.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Scenariusze przyszłości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Słowo prawdy: przestronna droga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Dobra nowina: wąska ścieżka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Inwestowanie </a:t>
            </a:r>
            <a:r>
              <a:rPr lang="pl-PL" dirty="0"/>
              <a:t>w </a:t>
            </a:r>
            <a:r>
              <a:rPr lang="pl-PL" dirty="0" smtClean="0"/>
              <a:t>wieczność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Czy zdołam odebrać?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smtClean="0"/>
              <a:t>Czy będę miał mój skarb?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Zaproszenia</a:t>
            </a:r>
          </a:p>
        </p:txBody>
      </p:sp>
    </p:spTree>
    <p:extLst>
      <p:ext uri="{BB962C8B-B14F-4D97-AF65-F5344CB8AC3E}">
        <p14:creationId xmlns:p14="http://schemas.microsoft.com/office/powerpoint/2010/main" val="2089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Strategia, operacyjność, taktyka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do używania ich w celu osiągania celów strategicznych poprzez działania taktyczne.</a:t>
            </a:r>
          </a:p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 w celu osiągania celów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94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Ryzyko typu #1 </a:t>
            </a:r>
            <a:r>
              <a:rPr lang="mr-IN" altLang="pl-PL" dirty="0"/>
              <a:t>–</a:t>
            </a:r>
            <a:r>
              <a:rPr lang="pl-PL" altLang="pl-PL" dirty="0"/>
              <a:t> </a:t>
            </a:r>
            <a:r>
              <a:rPr lang="pl-PL" altLang="pl-PL" dirty="0" smtClean="0"/>
              <a:t>nie wiem ile </a:t>
            </a:r>
            <a:r>
              <a:rPr lang="pl-PL" altLang="pl-PL" dirty="0"/>
              <a:t>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</a:t>
            </a:r>
            <a:r>
              <a:rPr lang="pl-PL" b="1" u="sng" dirty="0"/>
              <a:t>niepewnych</a:t>
            </a:r>
            <a:r>
              <a:rPr lang="pl-PL" dirty="0"/>
              <a:t> korzyści w przyszłości.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0038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</a:t>
            </a:r>
            <a:r>
              <a:rPr lang="pl-PL" altLang="pl-PL" dirty="0" smtClean="0"/>
              <a:t>nie wiem czy odbiorę</a:t>
            </a:r>
            <a:endParaRPr lang="pl-PL" altLang="pl-PL" dirty="0"/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46712" y="2041554"/>
            <a:ext cx="14294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995376" y="3526106"/>
            <a:ext cx="5975461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9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</a:t>
            </a:r>
            <a:r>
              <a:rPr lang="pl-PL" altLang="pl-PL" dirty="0" smtClean="0"/>
              <a:t>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6068658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 smtClean="0">
                <a:latin typeface="Arial" charset="0"/>
                <a:ea typeface="Arial" charset="0"/>
              </a:rPr>
              <a:t>Koniec tego </a:t>
            </a:r>
            <a:r>
              <a:rPr lang="pl-PL" sz="3200" b="1" dirty="0">
                <a:latin typeface="Arial" charset="0"/>
                <a:ea typeface="Arial" charset="0"/>
              </a:rPr>
              <a:t>systemu </a:t>
            </a:r>
            <a:r>
              <a:rPr lang="pl-PL" sz="3200" b="1" dirty="0" smtClean="0">
                <a:latin typeface="Arial" charset="0"/>
                <a:ea typeface="Arial" charset="0"/>
              </a:rPr>
              <a:t>rzeczy</a:t>
            </a:r>
            <a:r>
              <a:rPr kumimoji="1" lang="pl-PL" sz="3200" b="1" dirty="0">
                <a:latin typeface="Arial" charset="0"/>
                <a:ea typeface="Arial" charset="0"/>
              </a:rPr>
              <a:t/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 smtClean="0">
                <a:latin typeface="Arial" charset="0"/>
                <a:ea typeface="Arial" charset="0"/>
              </a:rPr>
              <a:t>lub </a:t>
            </a:r>
            <a:br>
              <a:rPr kumimoji="1" lang="pl-PL" sz="3200" b="1" dirty="0" smtClean="0">
                <a:latin typeface="Arial" charset="0"/>
                <a:ea typeface="Arial" charset="0"/>
              </a:rPr>
            </a:br>
            <a:r>
              <a:rPr kumimoji="1" lang="pl-PL" sz="3200" b="1" dirty="0" smtClean="0">
                <a:latin typeface="Arial" charset="0"/>
                <a:ea typeface="Arial" charset="0"/>
              </a:rPr>
              <a:t>mój </a:t>
            </a:r>
            <a:r>
              <a:rPr kumimoji="1" lang="pl-PL" sz="3200" b="1" smtClean="0">
                <a:latin typeface="Arial" charset="0"/>
                <a:ea typeface="Arial" charset="0"/>
              </a:rPr>
              <a:t>mały, prywatny </a:t>
            </a:r>
            <a:r>
              <a:rPr kumimoji="1" lang="pl-PL" sz="3200" b="1" dirty="0" smtClean="0">
                <a:latin typeface="Arial" charset="0"/>
                <a:ea typeface="Arial" charset="0"/>
              </a:rPr>
              <a:t>koniec.</a:t>
            </a:r>
            <a:endParaRPr lang="pl-PL" sz="3200" b="1" dirty="0" smtClean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 smtClean="0"/>
              <a:t>Ryzyka w inwestowaniu:</a:t>
            </a:r>
          </a:p>
          <a:p>
            <a:pPr algn="l"/>
            <a:r>
              <a:rPr lang="pl-PL" b="0" dirty="0" smtClean="0"/>
              <a:t>	#1 nie wiem ile odbiorę,</a:t>
            </a:r>
          </a:p>
          <a:p>
            <a:pPr algn="l"/>
            <a:r>
              <a:rPr lang="pl-PL" b="0" dirty="0" smtClean="0"/>
              <a:t>	#2 nie wiem czy odbiorę.</a:t>
            </a:r>
            <a:endParaRPr lang="pl-PL" b="0" dirty="0"/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5920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 smtClean="0"/>
              <a:t>Ryzyka przy inwestowaniu</a:t>
            </a:r>
            <a:br>
              <a:rPr lang="pl-PL" b="0" dirty="0" smtClean="0"/>
            </a:br>
            <a:r>
              <a:rPr lang="pl-PL" b="0" dirty="0" smtClean="0"/>
              <a:t>w wieczność?</a:t>
            </a:r>
          </a:p>
          <a:p>
            <a:endParaRPr lang="pl-PL" dirty="0"/>
          </a:p>
          <a:p>
            <a:r>
              <a:rPr lang="pl-PL" dirty="0" smtClean="0"/>
              <a:t>Takie same!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31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</a:t>
            </a:r>
            <a:r>
              <a:rPr lang="pl-PL" dirty="0" smtClean="0"/>
              <a:t>#3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Scenariusze przyszłości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2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#3.1</a:t>
            </a:r>
            <a:br>
              <a:rPr lang="pl-PL" dirty="0" smtClean="0"/>
            </a:br>
            <a:r>
              <a:rPr lang="pl-PL" dirty="0" smtClean="0"/>
              <a:t>Słowo prawdy: Szeroka droga, która prowadzi na zatracenie.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Wchodźcie przez ciasną bramę. 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	Bo szeroka jest brama i przestronna ta droga, która prowadzi do zguby,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		a wielu jest takich, którzy przez nią wchodzą.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	Jakże ciasna jest brama i wąska droga, która prowadzi do życia,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		a mało jest takich, którzy ją znajdują!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						(Mt 7:13-14)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Człowiek żyje na ziemi.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Człowiek umiera </a:t>
            </a:r>
            <a:r>
              <a:rPr lang="pl-PL" dirty="0"/>
              <a:t>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47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Człowiek się rodzi i żyje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91159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smtClean="0">
                <a:solidFill>
                  <a:srgbClr val="C00000"/>
                </a:solidFill>
              </a:rPr>
              <a:t>Dziękuję </a:t>
            </a:r>
            <a:r>
              <a:rPr lang="pl-PL" altLang="x-none" sz="1800" i="1" dirty="0">
                <a:solidFill>
                  <a:srgbClr val="C00000"/>
                </a:solidFill>
              </a:rPr>
              <a:t>Ci, że mnie stworzyłeś tak cudownie,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/>
            </a:r>
            <a:br>
              <a:rPr lang="pl-PL" altLang="x-none" sz="1800" i="1" dirty="0" smtClean="0">
                <a:solidFill>
                  <a:srgbClr val="C00000"/>
                </a:solidFill>
              </a:rPr>
            </a:br>
            <a:r>
              <a:rPr lang="pl-PL" altLang="x-none" sz="1800" i="1" dirty="0" smtClean="0">
                <a:solidFill>
                  <a:srgbClr val="C00000"/>
                </a:solidFill>
              </a:rPr>
              <a:t>godne </a:t>
            </a:r>
            <a:r>
              <a:rPr lang="pl-PL" altLang="x-none" sz="1800" i="1" dirty="0">
                <a:solidFill>
                  <a:srgbClr val="C00000"/>
                </a:solidFill>
              </a:rPr>
              <a:t>podziwu są Twoje dzieła.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/>
            </a:r>
            <a:br>
              <a:rPr lang="pl-PL" altLang="x-none" sz="1800" i="1" dirty="0" smtClean="0">
                <a:solidFill>
                  <a:srgbClr val="C00000"/>
                </a:solidFill>
              </a:rPr>
            </a:br>
            <a:r>
              <a:rPr lang="pl-PL" altLang="x-none" sz="18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800" i="1" dirty="0">
                <a:solidFill>
                  <a:srgbClr val="C00000"/>
                </a:solidFill>
              </a:rPr>
              <a:t>dobrze znasz moją duszę,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>nie </a:t>
            </a:r>
            <a:r>
              <a:rPr lang="pl-PL" altLang="x-none" sz="1800" i="1" dirty="0">
                <a:solidFill>
                  <a:srgbClr val="C00000"/>
                </a:solidFill>
              </a:rPr>
              <a:t>tajna Ci moja istota,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/>
            </a:r>
            <a:br>
              <a:rPr lang="pl-PL" altLang="x-none" sz="1800" i="1" dirty="0" smtClean="0">
                <a:solidFill>
                  <a:srgbClr val="C00000"/>
                </a:solidFill>
              </a:rPr>
            </a:br>
            <a:r>
              <a:rPr lang="pl-PL" altLang="x-none" sz="1800" i="1" dirty="0" smtClean="0">
                <a:solidFill>
                  <a:srgbClr val="C00000"/>
                </a:solidFill>
              </a:rPr>
              <a:t>kiedy </a:t>
            </a:r>
            <a:r>
              <a:rPr lang="pl-PL" altLang="x-none" sz="1800" i="1" dirty="0">
                <a:solidFill>
                  <a:srgbClr val="C00000"/>
                </a:solidFill>
              </a:rPr>
              <a:t>w ukryciu powstawałem, utkany w głębi ziemi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smtClean="0">
                <a:solidFill>
                  <a:srgbClr val="C00000"/>
                </a:solidFill>
              </a:rPr>
              <a:t>Mnie </a:t>
            </a:r>
            <a:r>
              <a:rPr lang="pl-PL" altLang="x-none" sz="1800" i="1" dirty="0">
                <a:solidFill>
                  <a:srgbClr val="C00000"/>
                </a:solidFill>
              </a:rPr>
              <a:t>w zalążku widziały Twoje oczy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/>
            </a:r>
            <a:br>
              <a:rPr lang="pl-PL" altLang="x-none" sz="1800" i="1" dirty="0" smtClean="0">
                <a:solidFill>
                  <a:srgbClr val="C00000"/>
                </a:solidFill>
              </a:rPr>
            </a:br>
            <a:r>
              <a:rPr lang="pl-PL" altLang="x-none" sz="18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800" i="1" dirty="0">
                <a:solidFill>
                  <a:srgbClr val="C00000"/>
                </a:solidFill>
              </a:rPr>
              <a:t>w Twojej księdze zostały spisane wszystkie dni, które zostały przeznaczone,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/>
            </a:r>
            <a:br>
              <a:rPr lang="pl-PL" altLang="x-none" sz="1800" i="1" dirty="0" smtClean="0">
                <a:solidFill>
                  <a:srgbClr val="C00000"/>
                </a:solidFill>
              </a:rPr>
            </a:br>
            <a:r>
              <a:rPr lang="pl-PL" altLang="x-none" sz="1800" i="1" dirty="0" smtClean="0">
                <a:solidFill>
                  <a:srgbClr val="C00000"/>
                </a:solidFill>
              </a:rPr>
              <a:t>chociaż </a:t>
            </a:r>
            <a:r>
              <a:rPr lang="pl-PL" altLang="x-none" sz="1800" i="1" dirty="0">
                <a:solidFill>
                  <a:srgbClr val="C00000"/>
                </a:solidFill>
              </a:rPr>
              <a:t>żaden z nich 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>jeszcze </a:t>
            </a:r>
            <a:r>
              <a:rPr lang="pl-PL" altLang="x-none" sz="1800" i="1" dirty="0">
                <a:solidFill>
                  <a:srgbClr val="C00000"/>
                </a:solidFill>
              </a:rPr>
              <a:t>nie nastał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>. (Psalm 139, </a:t>
            </a:r>
            <a:r>
              <a:rPr lang="pl-PL" altLang="x-none" sz="1800" i="1" dirty="0" err="1" smtClean="0">
                <a:solidFill>
                  <a:srgbClr val="C00000"/>
                </a:solidFill>
              </a:rPr>
              <a:t>bt</a:t>
            </a:r>
            <a:r>
              <a:rPr lang="pl-PL" altLang="x-none" sz="1800" i="1" dirty="0" smtClean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 smtClean="0">
                <a:solidFill>
                  <a:schemeClr val="tx1"/>
                </a:solidFill>
              </a:rPr>
              <a:t>§</a:t>
            </a:r>
            <a:endParaRPr lang="pl-PL" altLang="x-none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Zaproszenia, które pojawią się w trakcie.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„Luźne refleksje o budowaniu wartości przedsiębiorstw”.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Po co nam święta?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Studium 23 rozdziału Księgi Kapłańskiej oraz wykonania i proroctw dotyczących dzieła Pana </a:t>
            </a:r>
            <a:r>
              <a:rPr lang="pl-PL" dirty="0"/>
              <a:t>J</a:t>
            </a:r>
            <a:r>
              <a:rPr lang="pl-PL" dirty="0" smtClean="0"/>
              <a:t>ezusa.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Wydarzenia zaplanowane w życiu ucznia Jezusa.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Eschatologia praktyczna w myśl 1P3:15. Studium Biblii.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Projekt Prawda</a:t>
            </a:r>
            <a:br>
              <a:rPr lang="pl-PL" b="1" dirty="0" smtClean="0"/>
            </a:br>
            <a:r>
              <a:rPr lang="pl-PL" dirty="0" smtClean="0"/>
              <a:t>Cykl 12 wykładów o światopoglądzie biblijnym, wraz z dyskusją i seminarium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Śniadanie z </a:t>
            </a:r>
            <a:r>
              <a:rPr lang="pl-PL" b="1" dirty="0" smtClean="0"/>
              <a:t>Salomonem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34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Człowiek umiera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dirty="0">
                <a:solidFill>
                  <a:srgbClr val="C00000"/>
                </a:solidFill>
              </a:rPr>
              <a:t>…</a:t>
            </a:r>
            <a:r>
              <a:rPr lang="pl-PL" altLang="x-none" sz="1800" dirty="0">
                <a:solidFill>
                  <a:srgbClr val="C00000"/>
                </a:solidFill>
              </a:rPr>
              <a:t>) </a:t>
            </a:r>
            <a:r>
              <a:rPr lang="pl-PL" altLang="x-none" sz="1800" u="sng" dirty="0" smtClean="0">
                <a:solidFill>
                  <a:srgbClr val="C00000"/>
                </a:solidFill>
              </a:rPr>
              <a:t>powrócisz </a:t>
            </a:r>
            <a:r>
              <a:rPr lang="pl-PL" altLang="x-none" sz="1800" u="sng" dirty="0">
                <a:solidFill>
                  <a:srgbClr val="C00000"/>
                </a:solidFill>
              </a:rPr>
              <a:t>do ziemi, gdyż z niej zostałeś wzięty — </a:t>
            </a:r>
            <a:r>
              <a:rPr lang="pl-PL" altLang="x-none" sz="1800" b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 smtClean="0">
                <a:solidFill>
                  <a:schemeClr val="tx1"/>
                </a:solidFill>
              </a:rPr>
              <a:t>§</a:t>
            </a:r>
            <a:endParaRPr lang="pl-PL" altLang="x-none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995000" y="443989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Nie wierzę w to co naucza Hollywood!</a:t>
            </a:r>
          </a:p>
          <a:p>
            <a:r>
              <a:rPr lang="pl-PL" sz="2800" dirty="0" smtClean="0"/>
              <a:t>Wierzę Biblii!</a:t>
            </a:r>
            <a:endParaRPr lang="pl-PL" sz="2800" dirty="0"/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 smtClean="0">
                <a:solidFill>
                  <a:schemeClr val="tx1"/>
                </a:solidFill>
              </a:rPr>
              <a:t>§</a:t>
            </a:r>
            <a:endParaRPr lang="pl-PL" altLang="x-none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Zmartwychwstanie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Wierzę w „ciała zmartwychwstanie” (</a:t>
            </a:r>
            <a:r>
              <a:rPr lang="mr-IN" sz="2800" dirty="0" smtClean="0"/>
              <a:t>…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 smtClean="0">
                <a:solidFill>
                  <a:schemeClr val="tx1"/>
                </a:solidFill>
              </a:rPr>
              <a:t>§</a:t>
            </a:r>
            <a:endParaRPr lang="pl-PL" altLang="x-none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baseline="30000" dirty="0" smtClean="0">
                <a:solidFill>
                  <a:srgbClr val="C00000"/>
                </a:solidFill>
              </a:rPr>
              <a:t>(</a:t>
            </a:r>
            <a:r>
              <a:rPr lang="pl-PL" sz="1800" baseline="30000" dirty="0">
                <a:solidFill>
                  <a:srgbClr val="C00000"/>
                </a:solidFill>
              </a:rPr>
              <a:t>11)</a:t>
            </a:r>
            <a:r>
              <a:rPr lang="pl-PL" sz="1800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(12)</a:t>
            </a:r>
            <a:r>
              <a:rPr lang="pl-PL" sz="1800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dirty="0">
                <a:solidFill>
                  <a:srgbClr val="C00000"/>
                </a:solidFill>
              </a:rPr>
              <a:t>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(13)</a:t>
            </a:r>
            <a:r>
              <a:rPr lang="pl-PL" sz="1800" dirty="0">
                <a:solidFill>
                  <a:srgbClr val="C00000"/>
                </a:solidFill>
              </a:rPr>
              <a:t> I morze wydało umarłych, którzy w nim byli, i Śmierć, i Hades wydały umarłych, którzy w nich </a:t>
            </a:r>
            <a:r>
              <a:rPr lang="pl-PL" sz="1800" dirty="0" smtClean="0">
                <a:solidFill>
                  <a:srgbClr val="C00000"/>
                </a:solidFill>
              </a:rPr>
              <a:t>byli </a:t>
            </a:r>
            <a:r>
              <a:rPr lang="pl-PL" sz="1800" b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dirty="0">
                <a:solidFill>
                  <a:srgbClr val="C00000"/>
                </a:solidFill>
              </a:rPr>
              <a:t>.  (</a:t>
            </a:r>
            <a:r>
              <a:rPr lang="pl-PL" sz="1800" dirty="0" err="1">
                <a:solidFill>
                  <a:srgbClr val="C00000"/>
                </a:solidFill>
              </a:rPr>
              <a:t>Ap</a:t>
            </a:r>
            <a:r>
              <a:rPr lang="pl-PL" sz="1800" dirty="0">
                <a:solidFill>
                  <a:srgbClr val="C00000"/>
                </a:solidFill>
              </a:rPr>
              <a:t> 20:11nn </a:t>
            </a:r>
            <a:r>
              <a:rPr lang="pl-PL" sz="1800" dirty="0" err="1" smtClean="0">
                <a:solidFill>
                  <a:srgbClr val="C00000"/>
                </a:solidFill>
              </a:rPr>
              <a:t>tpnt</a:t>
            </a:r>
            <a:r>
              <a:rPr lang="pl-PL" sz="1800" dirty="0" smtClean="0">
                <a:solidFill>
                  <a:srgbClr val="C00000"/>
                </a:solidFill>
              </a:rPr>
              <a:t>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 smtClean="0">
                <a:solidFill>
                  <a:schemeClr val="tx1"/>
                </a:solidFill>
              </a:rPr>
              <a:t>§</a:t>
            </a:r>
            <a:endParaRPr lang="pl-PL" altLang="x-none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Człowiek będzie osądzony wg. swoich czynów.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A </a:t>
            </a:r>
            <a:r>
              <a:rPr lang="pl-PL" sz="2400" dirty="0">
                <a:solidFill>
                  <a:srgbClr val="C00000"/>
                </a:solidFill>
              </a:rPr>
              <a:t>jeśli ktoś nie został znaleziony jako zapisany w zwoju życia, został wrzucony do jeziora ognia</a:t>
            </a:r>
            <a:r>
              <a:rPr lang="pl-PL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(</a:t>
            </a:r>
            <a:r>
              <a:rPr lang="pl-PL" sz="2400" dirty="0" err="1" smtClean="0">
                <a:solidFill>
                  <a:srgbClr val="C00000"/>
                </a:solidFill>
              </a:rPr>
              <a:t>Ap</a:t>
            </a:r>
            <a:r>
              <a:rPr lang="pl-PL" sz="2400" dirty="0" smtClean="0">
                <a:solidFill>
                  <a:srgbClr val="C00000"/>
                </a:solidFill>
              </a:rPr>
              <a:t> 20:15)</a:t>
            </a:r>
            <a:endParaRPr lang="pl-PL" altLang="x-none" sz="2400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 smtClean="0">
                <a:solidFill>
                  <a:schemeClr val="tx1"/>
                </a:solidFill>
              </a:rPr>
              <a:t>§</a:t>
            </a:r>
            <a:endParaRPr lang="pl-PL" altLang="x-none" b="1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 smtClean="0">
                <a:solidFill>
                  <a:schemeClr val="tx1"/>
                </a:solidFill>
              </a:rPr>
              <a:t>Karą </a:t>
            </a:r>
            <a:r>
              <a:rPr lang="pl-PL" altLang="x-none" b="1" dirty="0">
                <a:solidFill>
                  <a:schemeClr val="tx1"/>
                </a:solidFill>
              </a:rPr>
              <a:t>za grzech jest śmierć</a:t>
            </a:r>
            <a:r>
              <a:rPr lang="pl-PL" altLang="x-none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 smtClean="0">
                <a:solidFill>
                  <a:schemeClr val="tx1"/>
                </a:solidFill>
              </a:rPr>
              <a:t>(</a:t>
            </a:r>
            <a:r>
              <a:rPr lang="pl-PL" altLang="x-none" b="1" dirty="0" err="1" smtClean="0">
                <a:solidFill>
                  <a:schemeClr val="tx1"/>
                </a:solidFill>
              </a:rPr>
              <a:t>Rz</a:t>
            </a:r>
            <a:r>
              <a:rPr lang="pl-PL" altLang="x-none" b="1" dirty="0" smtClean="0">
                <a:solidFill>
                  <a:schemeClr val="tx1"/>
                </a:solidFill>
              </a:rPr>
              <a:t> 3:23)</a:t>
            </a:r>
            <a:endParaRPr lang="pl-PL" alt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0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Człowiek żyje na ziemi.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Człowiek umiera </a:t>
            </a:r>
            <a:r>
              <a:rPr lang="pl-PL" dirty="0"/>
              <a:t>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Sześcian 24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28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91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 smtClean="0"/>
              <a:t>Ja nie chcę iść tą drogą!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89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 smtClean="0"/>
              <a:t>Nie idźmy tą drogą!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3860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#</a:t>
            </a:r>
            <a:r>
              <a:rPr lang="pl-PL" dirty="0"/>
              <a:t>3</a:t>
            </a:r>
            <a:r>
              <a:rPr lang="pl-PL" dirty="0" smtClean="0"/>
              <a:t>.2</a:t>
            </a:r>
            <a:br>
              <a:rPr lang="pl-PL" dirty="0" smtClean="0"/>
            </a:br>
            <a:r>
              <a:rPr lang="pl-PL" dirty="0" smtClean="0"/>
              <a:t>Dobra Nowina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4100052" y="4589463"/>
            <a:ext cx="7247398" cy="1500187"/>
          </a:xfrm>
        </p:spPr>
        <p:txBody>
          <a:bodyPr>
            <a:noAutofit/>
          </a:bodyPr>
          <a:lstStyle/>
          <a:p>
            <a:r>
              <a:rPr lang="pl-PL" sz="2400" i="1" dirty="0" smtClean="0">
                <a:solidFill>
                  <a:srgbClr val="C00000"/>
                </a:solidFill>
              </a:rPr>
              <a:t>Ręczę i zapewniam, kto słucha mego Słowa </a:t>
            </a:r>
            <a:br>
              <a:rPr lang="pl-PL" sz="2400" i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C00000"/>
                </a:solidFill>
              </a:rPr>
              <a:t>	i wierzy Temu, który Mnie posłał, </a:t>
            </a:r>
            <a:br>
              <a:rPr lang="pl-PL" sz="2400" i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C00000"/>
                </a:solidFill>
              </a:rPr>
              <a:t>ma życie wieczne </a:t>
            </a:r>
            <a:br>
              <a:rPr lang="pl-PL" sz="2400" i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C00000"/>
                </a:solidFill>
              </a:rPr>
              <a:t>	i nie czeka go sąd, </a:t>
            </a:r>
            <a:br>
              <a:rPr lang="pl-PL" sz="2400" i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C00000"/>
                </a:solidFill>
              </a:rPr>
              <a:t>		ale przeszedł ze śmierci do życia.</a:t>
            </a:r>
          </a:p>
          <a:p>
            <a:r>
              <a:rPr lang="pl-PL" dirty="0">
                <a:solidFill>
                  <a:srgbClr val="C00000"/>
                </a:solidFill>
              </a:rPr>
              <a:t>	</a:t>
            </a:r>
            <a:r>
              <a:rPr lang="pl-PL" dirty="0" smtClean="0">
                <a:solidFill>
                  <a:srgbClr val="C00000"/>
                </a:solidFill>
              </a:rPr>
              <a:t>				</a:t>
            </a:r>
            <a:r>
              <a:rPr lang="pl-PL" i="1" dirty="0" smtClean="0">
                <a:solidFill>
                  <a:srgbClr val="C00000"/>
                </a:solidFill>
              </a:rPr>
              <a:t>(</a:t>
            </a:r>
            <a:r>
              <a:rPr lang="de-DE" i="1" dirty="0" smtClean="0">
                <a:solidFill>
                  <a:srgbClr val="C00000"/>
                </a:solidFill>
              </a:rPr>
              <a:t>J 5:24 </a:t>
            </a:r>
            <a:r>
              <a:rPr lang="de-DE" i="1" dirty="0" err="1" smtClean="0">
                <a:solidFill>
                  <a:srgbClr val="C00000"/>
                </a:solidFill>
              </a:rPr>
              <a:t>eib</a:t>
            </a:r>
            <a:r>
              <a:rPr lang="de-DE" i="1" dirty="0" smtClean="0">
                <a:solidFill>
                  <a:srgbClr val="C00000"/>
                </a:solidFill>
              </a:rPr>
              <a:t>)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97" name="Grupa 9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4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6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38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#1. Ja i moje </a:t>
            </a:r>
            <a:r>
              <a:rPr lang="pl-PL" dirty="0" smtClean="0"/>
              <a:t>inwestowanie.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 rot="19812820">
            <a:off x="3465177" y="2241906"/>
            <a:ext cx="85346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>
                <a:solidFill>
                  <a:srgbClr val="FF0000"/>
                </a:solidFill>
              </a:rPr>
              <a:t>Zaproszenie #2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Zachęcam </a:t>
            </a:r>
            <a:r>
              <a:rPr lang="pl-PL" sz="3200" b="1" dirty="0">
                <a:solidFill>
                  <a:srgbClr val="FF0000"/>
                </a:solidFill>
              </a:rPr>
              <a:t>do samodzielnego studium tematu: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Księga Kapłańska,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167882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4146051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952626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Dzieło Pana Jezusa a życie człowieka</a:t>
            </a:r>
            <a:endParaRPr lang="pl-PL" dirty="0"/>
          </a:p>
        </p:txBody>
      </p:sp>
      <p:sp>
        <p:nvSpPr>
          <p:cNvPr id="53" name="PoleTekstowe 52"/>
          <p:cNvSpPr txBox="1"/>
          <p:nvPr/>
        </p:nvSpPr>
        <p:spPr>
          <a:xfrm>
            <a:off x="81660" y="4244162"/>
            <a:ext cx="8246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smtClean="0"/>
              <a:t>Credo:</a:t>
            </a:r>
            <a:br>
              <a:rPr lang="pl-PL" b="1" i="1" smtClean="0"/>
            </a:br>
            <a:r>
              <a:rPr lang="pl-PL" i="1" smtClean="0"/>
              <a:t>Wierzę </a:t>
            </a:r>
            <a:r>
              <a:rPr lang="pl-PL" i="1" dirty="0" smtClean="0"/>
              <a:t>w (</a:t>
            </a:r>
            <a:r>
              <a:rPr lang="mr-IN" i="1" dirty="0" smtClean="0"/>
              <a:t>…</a:t>
            </a:r>
            <a:r>
              <a:rPr lang="pl-PL" i="1" dirty="0" smtClean="0"/>
              <a:t>) Pana </a:t>
            </a:r>
            <a:r>
              <a:rPr lang="pl-PL" i="1" dirty="0"/>
              <a:t>Jezusa Chrystusa, Syna Bożego jednorodzonego, </a:t>
            </a:r>
            <a:r>
              <a:rPr lang="pl-PL" i="1" dirty="0" smtClean="0"/>
              <a:t>który z Ojca jest (#1) zrodzony przed wszystkimi wiekami. (</a:t>
            </a:r>
            <a:r>
              <a:rPr lang="mr-IN" i="1" dirty="0" smtClean="0"/>
              <a:t>…</a:t>
            </a:r>
            <a:r>
              <a:rPr lang="pl-PL" i="1" dirty="0" smtClean="0"/>
              <a:t>) a przez Niego (#2) wszystko się stało. </a:t>
            </a:r>
          </a:p>
          <a:p>
            <a:r>
              <a:rPr lang="pl-PL" i="1" dirty="0" smtClean="0"/>
              <a:t>On </a:t>
            </a:r>
            <a:r>
              <a:rPr lang="pl-PL" i="1" dirty="0"/>
              <a:t>to dla nas ludzi i dla naszego zbawienia </a:t>
            </a:r>
            <a:r>
              <a:rPr lang="pl-PL" i="1" dirty="0" smtClean="0"/>
              <a:t>(#3) zstąpił </a:t>
            </a:r>
            <a:r>
              <a:rPr lang="pl-PL" i="1" dirty="0"/>
              <a:t>z nieba i za sprawą Ducha Świętego przyjął ciało z </a:t>
            </a:r>
            <a:r>
              <a:rPr lang="pl-PL" i="1" dirty="0" smtClean="0"/>
              <a:t>Marii </a:t>
            </a:r>
            <a:r>
              <a:rPr lang="pl-PL" i="1" dirty="0"/>
              <a:t>Dziewicy i stał się człowiekiem. </a:t>
            </a:r>
            <a:endParaRPr lang="pl-PL" i="1" dirty="0" smtClean="0"/>
          </a:p>
          <a:p>
            <a:r>
              <a:rPr lang="pl-PL" i="1" dirty="0" smtClean="0"/>
              <a:t>(#4) Ukrzyżowany </a:t>
            </a:r>
            <a:r>
              <a:rPr lang="pl-PL" i="1" dirty="0"/>
              <a:t>również za nas, pod Poncjuszem Piłatem został umęczony i </a:t>
            </a:r>
            <a:r>
              <a:rPr lang="pl-PL" i="1" dirty="0" smtClean="0"/>
              <a:t>(#5) pogrzebany</a:t>
            </a:r>
            <a:r>
              <a:rPr lang="pl-PL" i="1" dirty="0"/>
              <a:t>. </a:t>
            </a:r>
            <a:r>
              <a:rPr lang="pl-PL" i="1" dirty="0" smtClean="0"/>
              <a:t>(#6) Zmartwychwstał </a:t>
            </a:r>
            <a:r>
              <a:rPr lang="pl-PL" i="1" dirty="0"/>
              <a:t>trzeciego dnia jak oznajmia Pismo. </a:t>
            </a:r>
            <a:endParaRPr lang="pl-PL" i="1" dirty="0" smtClean="0"/>
          </a:p>
          <a:p>
            <a:r>
              <a:rPr lang="pl-PL" i="1" dirty="0" smtClean="0"/>
              <a:t>(#7) Wstąpił </a:t>
            </a:r>
            <a:r>
              <a:rPr lang="pl-PL" i="1" dirty="0"/>
              <a:t>do </a:t>
            </a:r>
            <a:r>
              <a:rPr lang="pl-PL" i="1" dirty="0" smtClean="0"/>
              <a:t>nieba, siedzi </a:t>
            </a:r>
            <a:r>
              <a:rPr lang="pl-PL" i="1" dirty="0"/>
              <a:t>po prawicy </a:t>
            </a:r>
            <a:r>
              <a:rPr lang="pl-PL" i="1" dirty="0" smtClean="0"/>
              <a:t>Ojca, skąd (#8) powtórnie </a:t>
            </a:r>
            <a:r>
              <a:rPr lang="pl-PL" i="1" dirty="0"/>
              <a:t>przyjdzie w chwale sądzić żywych i </a:t>
            </a:r>
            <a:r>
              <a:rPr lang="pl-PL" i="1" dirty="0" smtClean="0"/>
              <a:t>umarłych </a:t>
            </a:r>
            <a:r>
              <a:rPr lang="pl-PL" i="1" dirty="0"/>
              <a:t>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 smtClean="0">
                <a:latin typeface="Arial" charset="0"/>
              </a:rPr>
              <a:t>7</a:t>
            </a:r>
            <a:endParaRPr lang="pl-PL" sz="1200" b="1" dirty="0">
              <a:latin typeface="Arial" charset="0"/>
            </a:endParaRP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7279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„Łonie Abrahama</a:t>
            </a:r>
            <a:r>
              <a:rPr lang="pl-PL" dirty="0" smtClean="0"/>
              <a:t>”.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#2. W </a:t>
            </a:r>
            <a:r>
              <a:rPr lang="pl-PL" dirty="0" smtClean="0"/>
              <a:t>(</a:t>
            </a:r>
            <a:r>
              <a:rPr lang="pl-PL" dirty="0"/>
              <a:t>nowym) </a:t>
            </a:r>
            <a:r>
              <a:rPr lang="pl-PL" dirty="0" smtClean="0"/>
              <a:t>ciele zmartwychwstanę.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Chrystusa.</a:t>
            </a:r>
            <a:endParaRPr lang="pl-PL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 na Weselu 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Baranka.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Jezusem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wrócę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ziemię.</a:t>
            </a:r>
            <a:endParaRPr lang="pl-PL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Królowanie i kapłanienie 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 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Mesjasza.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Pojawia się Nowe </a:t>
            </a:r>
            <a:r>
              <a:rPr lang="cs-CZ" dirty="0"/>
              <a:t>Niebo i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 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 </a:t>
            </a:r>
            <a:b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więc zapewnie też nowe możliwości.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3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14:10, 12, 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Łk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19:11, Mt 25:14, 2Kor5:10, 1Kor3:8,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Ap19:1, 7,  9, 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25:1, J14:1-3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fi-FI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 Ap19:1, 14 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Ap20:6, Łk19:11, ???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19800000">
            <a:off x="3824291" y="1891601"/>
            <a:ext cx="80169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</a:rPr>
              <a:t>Zaproszenie #3</a:t>
            </a:r>
          </a:p>
          <a:p>
            <a:pPr algn="ctr"/>
            <a:endParaRPr lang="pl-PL" sz="5400" b="1" dirty="0">
              <a:solidFill>
                <a:srgbClr val="FF0000"/>
              </a:solidFill>
            </a:endParaRPr>
          </a:p>
          <a:p>
            <a:pPr algn="ctr"/>
            <a:r>
              <a:rPr lang="pl-PL" sz="5400" b="1" dirty="0" smtClean="0">
                <a:solidFill>
                  <a:srgbClr val="FF0000"/>
                </a:solidFill>
              </a:rPr>
              <a:t>w myśl 1P3:15</a:t>
            </a:r>
            <a:endParaRPr lang="pl-P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Umiera zstępując do krainy umarłych (hebr. </a:t>
            </a:r>
            <a:r>
              <a:rPr lang="pl-PL" dirty="0" err="1"/>
              <a:t>szeol</a:t>
            </a:r>
            <a:r>
              <a:rPr lang="pl-PL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0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#0. Wąska ścieżka prowadzi poprzez nowe narodzenie</a:t>
            </a:r>
            <a:endParaRPr lang="pl-PL" altLang="pl-PL" sz="3600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5520100" y="5790117"/>
            <a:ext cx="4749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>
                <a:solidFill>
                  <a:srgbClr val="C00000"/>
                </a:solidFill>
              </a:rPr>
              <a:t>Ef1:13 </a:t>
            </a:r>
            <a:r>
              <a:rPr lang="mr-IN" altLang="x-none" sz="1800" dirty="0">
                <a:solidFill>
                  <a:srgbClr val="C00000"/>
                </a:solidFill>
              </a:rPr>
              <a:t>–</a:t>
            </a:r>
            <a:r>
              <a:rPr lang="pl-PL" altLang="x-none" sz="1800" dirty="0">
                <a:solidFill>
                  <a:srgbClr val="C00000"/>
                </a:solidFill>
              </a:rPr>
              <a:t> usłyszawszy </a:t>
            </a:r>
            <a:r>
              <a:rPr lang="pl-PL" altLang="x-none" sz="1800" b="1" dirty="0">
                <a:solidFill>
                  <a:srgbClr val="C00000"/>
                </a:solidFill>
              </a:rPr>
              <a:t>uwierzyliśmy</a:t>
            </a:r>
            <a:r>
              <a:rPr lang="pl-PL" altLang="x-none" sz="1800" dirty="0">
                <a:solidFill>
                  <a:srgbClr val="C00000"/>
                </a:solidFill>
              </a:rPr>
              <a:t> a Bóg zapieczętował obiecanym Duchem Świętym.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3" y="4100058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1623731" y="5165727"/>
            <a:ext cx="3421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>
                <a:solidFill>
                  <a:srgbClr val="C00000"/>
                </a:solidFill>
              </a:rPr>
              <a:t>Ef 2:1n </a:t>
            </a:r>
            <a:r>
              <a:rPr lang="mr-IN" altLang="x-none" sz="1800" dirty="0">
                <a:solidFill>
                  <a:srgbClr val="C00000"/>
                </a:solidFill>
              </a:rPr>
              <a:t>–</a:t>
            </a:r>
            <a:r>
              <a:rPr lang="pl-PL" altLang="x-none" sz="1800" dirty="0">
                <a:solidFill>
                  <a:srgbClr val="C00000"/>
                </a:solidFill>
              </a:rPr>
              <a:t> Nas umarłych na wskutek grzechu Bóg ożywił </a:t>
            </a:r>
            <a:r>
              <a:rPr lang="mr-IN" altLang="x-none" sz="1800" dirty="0">
                <a:solidFill>
                  <a:srgbClr val="C00000"/>
                </a:solidFill>
              </a:rPr>
              <a:t>…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881766" y="3305384"/>
            <a:ext cx="75345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11801" y="3112350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02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 smtClean="0"/>
              <a:t>#0. Wąska ścieżka prowadzi poprzez nowe narodzenie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8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1:13n – algorytm nawrócenia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i="0" baseline="30000" dirty="0" smtClean="0"/>
              <a:t>(</a:t>
            </a:r>
            <a:r>
              <a:rPr lang="pl-PL" i="0" baseline="30000" dirty="0"/>
              <a:t>13)</a:t>
            </a:r>
            <a:r>
              <a:rPr lang="pl-PL" i="0" dirty="0"/>
              <a:t> W N</a:t>
            </a:r>
            <a:r>
              <a:rPr lang="pl-PL" i="0" dirty="0" smtClean="0"/>
              <a:t>im [ w Chrystusie ] </a:t>
            </a:r>
            <a:r>
              <a:rPr lang="pl-PL" i="0" dirty="0"/>
              <a:t>i wy </a:t>
            </a:r>
            <a:r>
              <a:rPr lang="pl-PL" dirty="0"/>
              <a:t>położyliście nadzieję</a:t>
            </a:r>
            <a:r>
              <a:rPr lang="pl-PL" i="0" dirty="0"/>
              <a:t>, kiedy usłyszeliście słowo prawdy, ewangelię waszego zbawienia, w nim też, gdy uwierzyliście, zostaliście zapieczętowani obiecanym Duchem </a:t>
            </a:r>
            <a:r>
              <a:rPr lang="pl-PL" i="0" dirty="0" smtClean="0"/>
              <a:t>Świętym</a:t>
            </a:r>
            <a:r>
              <a:rPr lang="pl-PL" i="0" dirty="0"/>
              <a:t> </a:t>
            </a:r>
            <a:r>
              <a:rPr lang="pl-PL" i="0" baseline="30000" dirty="0"/>
              <a:t>(14)</a:t>
            </a:r>
            <a:r>
              <a:rPr lang="pl-PL" i="0" dirty="0"/>
              <a:t> </a:t>
            </a:r>
            <a:r>
              <a:rPr lang="pl-PL" i="0" dirty="0" smtClean="0"/>
              <a:t>który </a:t>
            </a:r>
            <a:r>
              <a:rPr lang="pl-PL" i="0" dirty="0"/>
              <a:t>jest zadatkiem naszego dziedzictwa, aż nastąpi odkupienie nabytej własności, dla uwielbienia jego chwały</a:t>
            </a:r>
            <a:r>
              <a:rPr lang="pl-PL" i="0" dirty="0" smtClean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Wydarzenia: </a:t>
            </a:r>
            <a:r>
              <a:rPr lang="pl-PL" baseline="30000" dirty="0" smtClean="0"/>
              <a:t>(1) </a:t>
            </a:r>
            <a:r>
              <a:rPr lang="pl-PL" dirty="0" smtClean="0"/>
              <a:t>obietnica Ducha, </a:t>
            </a:r>
            <a:r>
              <a:rPr lang="pl-PL" baseline="30000" dirty="0" smtClean="0"/>
              <a:t>(2) </a:t>
            </a:r>
            <a:r>
              <a:rPr lang="pl-PL" dirty="0" smtClean="0"/>
              <a:t>nabycie własności, </a:t>
            </a:r>
            <a:r>
              <a:rPr lang="pl-PL" baseline="30000" dirty="0" smtClean="0"/>
              <a:t>(3) </a:t>
            </a:r>
            <a:r>
              <a:rPr lang="pl-PL" dirty="0" smtClean="0"/>
              <a:t>usłyszenie słowa prawdy i dobrej nowiny, </a:t>
            </a:r>
            <a:r>
              <a:rPr lang="pl-PL" baseline="30000" dirty="0" smtClean="0"/>
              <a:t>(4) </a:t>
            </a:r>
            <a:r>
              <a:rPr lang="pl-PL" dirty="0" smtClean="0"/>
              <a:t>uwierzenie, </a:t>
            </a:r>
            <a:r>
              <a:rPr lang="pl-PL" baseline="30000" dirty="0" smtClean="0"/>
              <a:t>(5) </a:t>
            </a:r>
            <a:r>
              <a:rPr lang="pl-PL" dirty="0" smtClean="0"/>
              <a:t>położenie nadziei, </a:t>
            </a:r>
            <a:r>
              <a:rPr lang="pl-PL" baseline="30000" dirty="0" smtClean="0"/>
              <a:t>(6) </a:t>
            </a:r>
            <a:r>
              <a:rPr lang="pl-PL" dirty="0" smtClean="0"/>
              <a:t>zbawienie, </a:t>
            </a:r>
            <a:r>
              <a:rPr lang="pl-PL" baseline="30000" dirty="0" smtClean="0"/>
              <a:t>(7) </a:t>
            </a:r>
            <a:r>
              <a:rPr lang="pl-PL" dirty="0" smtClean="0"/>
              <a:t>zapieczętowanie Duchem, </a:t>
            </a:r>
            <a:r>
              <a:rPr lang="pl-PL" baseline="30000" dirty="0" smtClean="0"/>
              <a:t>(8) </a:t>
            </a:r>
            <a:r>
              <a:rPr lang="pl-PL" dirty="0" smtClean="0"/>
              <a:t>zadatkowanie dziedzictwa,</a:t>
            </a:r>
            <a:r>
              <a:rPr lang="pl-PL" baseline="30000" dirty="0" smtClean="0"/>
              <a:t> (9)</a:t>
            </a:r>
            <a:r>
              <a:rPr lang="pl-PL" dirty="0" smtClean="0"/>
              <a:t> odkupienie,</a:t>
            </a:r>
            <a:r>
              <a:rPr lang="pl-PL" baseline="30000" dirty="0"/>
              <a:t> (</a:t>
            </a:r>
            <a:r>
              <a:rPr lang="pl-PL" baseline="30000" dirty="0" smtClean="0"/>
              <a:t>10)</a:t>
            </a:r>
            <a:r>
              <a:rPr lang="pl-PL" dirty="0" smtClean="0"/>
              <a:t> objęcie dziedzictwa, </a:t>
            </a:r>
            <a:r>
              <a:rPr lang="pl-PL" baseline="30000" dirty="0"/>
              <a:t>(</a:t>
            </a:r>
            <a:r>
              <a:rPr lang="pl-PL" baseline="30000" dirty="0" smtClean="0"/>
              <a:t>12) </a:t>
            </a:r>
            <a:r>
              <a:rPr lang="pl-PL" dirty="0" smtClean="0"/>
              <a:t>uwielbienie chwały Boga.</a:t>
            </a:r>
            <a:endParaRPr lang="pl-PL" dirty="0"/>
          </a:p>
        </p:txBody>
      </p:sp>
      <p:sp>
        <p:nvSpPr>
          <p:cNvPr id="2" name="PoleTekstowe 1"/>
          <p:cNvSpPr txBox="1"/>
          <p:nvPr/>
        </p:nvSpPr>
        <p:spPr>
          <a:xfrm rot="1427028">
            <a:off x="8022766" y="995756"/>
            <a:ext cx="444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Zajęcia </a:t>
            </a:r>
            <a:r>
              <a:rPr lang="pl-PL" sz="2800" b="1">
                <a:solidFill>
                  <a:srgbClr val="C00000"/>
                </a:solidFill>
              </a:rPr>
              <a:t>5 </a:t>
            </a:r>
            <a:r>
              <a:rPr lang="pl-PL" sz="2800" b="1" smtClean="0">
                <a:solidFill>
                  <a:srgbClr val="C00000"/>
                </a:solidFill>
              </a:rPr>
              <a:t>czerwca </a:t>
            </a:r>
            <a:r>
              <a:rPr lang="pl-PL" sz="2800" b="1" dirty="0" smtClean="0">
                <a:solidFill>
                  <a:srgbClr val="C00000"/>
                </a:solidFill>
              </a:rPr>
              <a:t>2018 roku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 1:13 </a:t>
            </a:r>
            <a:r>
              <a:rPr lang="mr-IN" dirty="0" smtClean="0"/>
              <a:t>–</a:t>
            </a:r>
            <a:r>
              <a:rPr lang="pl-PL" dirty="0" smtClean="0"/>
              <a:t> usłyszeli, </a:t>
            </a:r>
            <a:r>
              <a:rPr lang="pl-PL" dirty="0" smtClean="0"/>
              <a:t>uwierzyli, </a:t>
            </a:r>
            <a:r>
              <a:rPr lang="pl-PL" dirty="0" err="1" smtClean="0"/>
              <a:t>zapięczętował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</a:t>
            </a:r>
            <a:r>
              <a:rPr lang="pl-PL" dirty="0" smtClean="0"/>
              <a:t>Świętym</a:t>
            </a:r>
            <a:r>
              <a:rPr lang="pl-PL" dirty="0"/>
              <a:t>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 smtClean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 smtClean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 smtClean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 smtClean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 smtClean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 smtClean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  <a:endParaRPr lang="pl-PL" sz="2000" dirty="0">
              <a:solidFill>
                <a:srgbClr val="C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</a:t>
            </a:r>
            <a:r>
              <a:rPr lang="pl-PL" dirty="0" smtClean="0"/>
              <a:t>2:1-7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i="0" baseline="30000" dirty="0" smtClean="0">
                <a:latin typeface="+mn-lt"/>
              </a:rPr>
              <a:t>(1)</a:t>
            </a:r>
            <a:r>
              <a:rPr lang="pl-PL" i="0" dirty="0" smtClean="0">
                <a:latin typeface="+mn-lt"/>
              </a:rPr>
              <a:t> I was </a:t>
            </a:r>
            <a:r>
              <a:rPr lang="pl-PL" b="1" u="sng" dirty="0" smtClean="0">
                <a:latin typeface="+mn-lt"/>
              </a:rPr>
              <a:t>ożywił</a:t>
            </a:r>
            <a:r>
              <a:rPr lang="pl-PL" i="0" dirty="0" smtClean="0">
                <a:latin typeface="+mn-lt"/>
              </a:rPr>
              <a:t>, którzy byliście umarli w upadkach i w grzechach; </a:t>
            </a:r>
            <a:r>
              <a:rPr lang="pl-PL" i="0" baseline="30000" dirty="0" smtClean="0">
                <a:latin typeface="+mn-lt"/>
              </a:rPr>
              <a:t>(2)</a:t>
            </a:r>
            <a:r>
              <a:rPr lang="pl-PL" i="0" dirty="0" smtClean="0">
                <a:latin typeface="+mn-lt"/>
              </a:rPr>
              <a:t> W których niegdyś postępowaliście według zwyczaju tego świata </a:t>
            </a:r>
            <a:r>
              <a:rPr lang="pl-PL" dirty="0" smtClean="0">
                <a:latin typeface="+mn-lt"/>
              </a:rPr>
              <a:t>i</a:t>
            </a:r>
            <a:r>
              <a:rPr lang="pl-PL" i="0" dirty="0" smtClean="0">
                <a:latin typeface="+mn-lt"/>
              </a:rPr>
              <a:t> według władcy, który rządzi w powietrzu, ducha, który teraz działa w synach nieposłuszeństwa. </a:t>
            </a:r>
            <a:r>
              <a:rPr lang="pl-PL" i="0" baseline="30000" dirty="0" smtClean="0">
                <a:latin typeface="+mn-lt"/>
              </a:rPr>
              <a:t>(3)</a:t>
            </a:r>
            <a:r>
              <a:rPr lang="pl-PL" i="0" dirty="0" smtClean="0">
                <a:latin typeface="+mn-lt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i="0" baseline="30000" dirty="0" smtClean="0">
                <a:latin typeface="+mn-lt"/>
              </a:rPr>
              <a:t>(4)</a:t>
            </a:r>
            <a:r>
              <a:rPr lang="pl-PL" i="0" dirty="0" smtClean="0">
                <a:latin typeface="+mn-lt"/>
              </a:rPr>
              <a:t> Lecz Bóg, który jest bogaty w miłosierdzie, z powodu swojej wielkiej miłości, którą nas </a:t>
            </a:r>
            <a:r>
              <a:rPr lang="pl-PL" i="0" dirty="0" smtClean="0">
                <a:latin typeface="+mn-lt"/>
              </a:rPr>
              <a:t>umiłował</a:t>
            </a:r>
            <a:r>
              <a:rPr lang="pl-PL" i="0" dirty="0" smtClean="0">
                <a:latin typeface="+mn-lt"/>
              </a:rPr>
              <a:t> </a:t>
            </a:r>
            <a:r>
              <a:rPr lang="pl-PL" i="0" baseline="30000" dirty="0" smtClean="0">
                <a:latin typeface="+mn-lt"/>
              </a:rPr>
              <a:t>(5)</a:t>
            </a:r>
            <a:r>
              <a:rPr lang="pl-PL" i="0" dirty="0" smtClean="0">
                <a:latin typeface="+mn-lt"/>
              </a:rPr>
              <a:t> </a:t>
            </a:r>
            <a:r>
              <a:rPr lang="pl-PL" i="0" dirty="0" smtClean="0">
                <a:latin typeface="+mn-lt"/>
              </a:rPr>
              <a:t>i</a:t>
            </a:r>
            <a:r>
              <a:rPr lang="pl-PL" i="0" dirty="0" smtClean="0">
                <a:latin typeface="+mn-lt"/>
              </a:rPr>
              <a:t> </a:t>
            </a:r>
            <a:r>
              <a:rPr lang="pl-PL" dirty="0" smtClean="0">
                <a:latin typeface="+mn-lt"/>
              </a:rPr>
              <a:t>to wtedy</a:t>
            </a:r>
            <a:r>
              <a:rPr lang="pl-PL" i="0" dirty="0" smtClean="0">
                <a:latin typeface="+mn-lt"/>
              </a:rPr>
              <a:t>, gdy byliśmy umarli w grzechach, </a:t>
            </a:r>
            <a:r>
              <a:rPr lang="pl-PL" b="1" i="0" u="sng" dirty="0" smtClean="0">
                <a:latin typeface="+mn-lt"/>
              </a:rPr>
              <a:t>ożywił</a:t>
            </a:r>
            <a:r>
              <a:rPr lang="pl-PL" i="0" dirty="0" smtClean="0">
                <a:latin typeface="+mn-lt"/>
              </a:rPr>
              <a:t> nas razem z Chrystusem, </a:t>
            </a:r>
            <a:r>
              <a:rPr lang="pl-PL" dirty="0" smtClean="0">
                <a:latin typeface="+mn-lt"/>
              </a:rPr>
              <a:t>gdyż</a:t>
            </a:r>
            <a:r>
              <a:rPr lang="pl-PL" i="0" dirty="0" smtClean="0">
                <a:latin typeface="+mn-lt"/>
              </a:rPr>
              <a:t> łaską jesteście zbawieni</a:t>
            </a:r>
            <a:r>
              <a:rPr lang="pl-PL" i="0" dirty="0" smtClean="0">
                <a:latin typeface="+mn-lt"/>
              </a:rPr>
              <a:t>. 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razem z nim </a:t>
            </a:r>
            <a:r>
              <a:rPr lang="pl-PL" b="1" i="0" dirty="0">
                <a:latin typeface="+mn-lt"/>
              </a:rPr>
              <a:t>wskrzesił</a:t>
            </a:r>
            <a:r>
              <a:rPr lang="pl-PL" i="0" dirty="0">
                <a:latin typeface="+mn-lt"/>
              </a:rPr>
              <a:t>, i razem z nim posadził w </a:t>
            </a:r>
            <a:r>
              <a:rPr lang="pl-PL" dirty="0">
                <a:latin typeface="+mn-lt"/>
              </a:rPr>
              <a:t>miejscach</a:t>
            </a:r>
            <a:r>
              <a:rPr lang="pl-PL" i="0" dirty="0">
                <a:latin typeface="+mn-lt"/>
              </a:rPr>
              <a:t> niebiańskich w Chrystusie </a:t>
            </a:r>
            <a:r>
              <a:rPr lang="pl-PL" i="0" dirty="0" smtClean="0">
                <a:latin typeface="+mn-lt"/>
              </a:rPr>
              <a:t>Jezusie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</a:t>
            </a:r>
            <a:r>
              <a:rPr lang="pl-PL" i="0" dirty="0" smtClean="0">
                <a:latin typeface="+mn-lt"/>
              </a:rPr>
              <a:t>aby </a:t>
            </a:r>
            <a:r>
              <a:rPr lang="pl-PL" i="0" dirty="0">
                <a:latin typeface="+mn-lt"/>
              </a:rPr>
              <a:t>okazać w przyszłych wiekach przemożne bogactwo </a:t>
            </a:r>
            <a:r>
              <a:rPr lang="pl-PL" dirty="0">
                <a:latin typeface="+mn-lt"/>
              </a:rPr>
              <a:t>swojej</a:t>
            </a:r>
            <a:r>
              <a:rPr lang="pl-PL" i="0" dirty="0">
                <a:latin typeface="+mn-lt"/>
              </a:rPr>
              <a:t> łaski przez swoją dobroć względem nas w Chrystusie Jezusie.</a:t>
            </a: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Moje inwestycje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1994-2000	 	</a:t>
            </a:r>
            <a:r>
              <a:rPr lang="pl-PL" dirty="0" err="1" smtClean="0"/>
              <a:t>PiK</a:t>
            </a:r>
            <a:r>
              <a:rPr lang="pl-PL" dirty="0" smtClean="0"/>
              <a:t>-Net Sieci rozległe sp. z o.o.</a:t>
            </a:r>
          </a:p>
          <a:p>
            <a:r>
              <a:rPr lang="pl-PL" dirty="0" smtClean="0"/>
              <a:t>2002-2019 	3S S.A. (Śląskie Sieci </a:t>
            </a:r>
            <a:r>
              <a:rPr lang="pl-PL" dirty="0" smtClean="0"/>
              <a:t>Światłowodowe, TKP S.A.)</a:t>
            </a:r>
            <a:endParaRPr lang="pl-PL" dirty="0" smtClean="0"/>
          </a:p>
          <a:p>
            <a:r>
              <a:rPr lang="pl-PL" dirty="0" smtClean="0"/>
              <a:t>2004		SSH / </a:t>
            </a:r>
            <a:r>
              <a:rPr lang="pl-PL" dirty="0" err="1" smtClean="0"/>
              <a:t>Syrion</a:t>
            </a:r>
            <a:r>
              <a:rPr lang="pl-PL" dirty="0" smtClean="0"/>
              <a:t> sp. Z o.o. (operator sieci Internet+)</a:t>
            </a:r>
          </a:p>
          <a:p>
            <a:r>
              <a:rPr lang="pl-PL" dirty="0" smtClean="0"/>
              <a:t>2008-2018		SGT S.A</a:t>
            </a:r>
            <a:r>
              <a:rPr lang="pl-PL" dirty="0" smtClean="0"/>
              <a:t>. - operator telewizji JAMBOX.</a:t>
            </a:r>
            <a:endParaRPr lang="pl-PL" dirty="0" smtClean="0"/>
          </a:p>
          <a:p>
            <a:r>
              <a:rPr lang="pl-PL" dirty="0" smtClean="0"/>
              <a:t>2015		</a:t>
            </a:r>
            <a:r>
              <a:rPr lang="pl-PL" dirty="0" err="1" smtClean="0"/>
              <a:t>Triggo</a:t>
            </a:r>
            <a:r>
              <a:rPr lang="pl-PL" dirty="0" smtClean="0"/>
              <a:t> S.A.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2:1-7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 2:8-10 </a:t>
            </a:r>
            <a:r>
              <a:rPr lang="mr-IN" dirty="0" smtClean="0"/>
              <a:t>–</a:t>
            </a:r>
            <a:r>
              <a:rPr lang="pl-PL" dirty="0" smtClean="0"/>
              <a:t> cel nowego stworzenia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i="0" baseline="30000" dirty="0"/>
              <a:t>(8)</a:t>
            </a:r>
            <a:r>
              <a:rPr lang="pl-PL" i="0" dirty="0"/>
              <a:t> Łaską bowiem jesteście zbawieni przez wiarę, i to nie </a:t>
            </a:r>
            <a:r>
              <a:rPr lang="pl-PL" dirty="0"/>
              <a:t>jest</a:t>
            </a:r>
            <a:r>
              <a:rPr lang="pl-PL" i="0" dirty="0"/>
              <a:t> z was, jest to dar Boga. </a:t>
            </a:r>
            <a:r>
              <a:rPr lang="pl-PL" i="0" baseline="30000" dirty="0"/>
              <a:t>(9)</a:t>
            </a:r>
            <a:r>
              <a:rPr lang="pl-PL" i="0" dirty="0"/>
              <a:t> Nie z uczynków, aby nikt się nie chlubił. </a:t>
            </a:r>
            <a:r>
              <a:rPr lang="pl-PL" i="0" baseline="30000" dirty="0"/>
              <a:t>(10)</a:t>
            </a:r>
            <a:r>
              <a:rPr lang="pl-PL" i="0" dirty="0"/>
              <a:t> Jesteśmy bowiem jego dziełem, </a:t>
            </a:r>
            <a:r>
              <a:rPr lang="pl-PL" b="1" i="0" u="sng" dirty="0"/>
              <a:t>stworzeni</a:t>
            </a:r>
            <a:r>
              <a:rPr lang="pl-PL" i="0" u="sng" dirty="0"/>
              <a:t> w Chrystusie Jezusie do dobrych uczynków, które Bóg wcześniej przygotował, abyśmy w nich postępowali</a:t>
            </a:r>
            <a:r>
              <a:rPr lang="pl-PL" i="0" dirty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Obserwacja:</a:t>
            </a:r>
          </a:p>
          <a:p>
            <a:r>
              <a:rPr lang="pl-PL" dirty="0" smtClean="0"/>
              <a:t>Zbawienie to początek chrześcijańskiego życia.</a:t>
            </a:r>
          </a:p>
          <a:p>
            <a:r>
              <a:rPr lang="pl-PL" dirty="0" smtClean="0"/>
              <a:t>Celem zbawionego życia jest wykonanie uczynków przygotowanych wcześniej przez Boga.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98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26966" y="5144865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smtClean="0">
                <a:solidFill>
                  <a:srgbClr val="C00000"/>
                </a:solidFill>
              </a:rPr>
              <a:t>Umarł Bogacz, umarł też i Łazarz </a:t>
            </a:r>
            <a:r>
              <a:rPr lang="pl-PL" altLang="x-none" sz="1800" dirty="0">
                <a:solidFill>
                  <a:srgbClr val="C00000"/>
                </a:solidFill>
              </a:rPr>
              <a:t>i został zaniesiony przez aniołów na łono Abrahama</a:t>
            </a:r>
            <a:r>
              <a:rPr lang="pl-PL" altLang="x-none" sz="1800" dirty="0">
                <a:solidFill>
                  <a:srgbClr val="C00000"/>
                </a:solidFill>
              </a:rPr>
              <a:t>. (</a:t>
            </a:r>
            <a:r>
              <a:rPr lang="pl-PL" altLang="x-none" sz="1800" dirty="0" err="1">
                <a:solidFill>
                  <a:srgbClr val="C00000"/>
                </a:solidFill>
              </a:rPr>
              <a:t>Łk</a:t>
            </a:r>
            <a:r>
              <a:rPr lang="pl-PL" altLang="x-none" sz="1800" dirty="0">
                <a:solidFill>
                  <a:srgbClr val="C00000"/>
                </a:solidFill>
              </a:rPr>
              <a:t> </a:t>
            </a:r>
            <a:r>
              <a:rPr lang="pl-PL" altLang="x-none" sz="1800" dirty="0" smtClean="0">
                <a:solidFill>
                  <a:srgbClr val="C00000"/>
                </a:solidFill>
              </a:rPr>
              <a:t>16:22)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124996" y="3962177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651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jak postanowione ludziom raz umrzeć,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/>
              <a:t>Biblia nie mówi nic o reinkarnacji, drugiej szansie, po „pozostawieniu na drugie życie jak na drugi rok w tej samej klasie”.</a:t>
            </a:r>
          </a:p>
          <a:p>
            <a:r>
              <a:rPr lang="pl-PL"/>
              <a:t>Wręcz przeciwnie </a:t>
            </a:r>
            <a:r>
              <a:rPr lang="mr-IN"/>
              <a:t>–</a:t>
            </a:r>
            <a:r>
              <a:rPr lang="pl-PL"/>
              <a:t> mówi o tym, że każdy umrze i każdy będzie sądzony.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1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</a:t>
            </a:r>
            <a:r>
              <a:rPr lang="pl-PL" dirty="0" smtClean="0"/>
              <a:t>umarłych jest podzielona! </a:t>
            </a:r>
            <a:r>
              <a:rPr lang="pl-PL" dirty="0"/>
              <a:t>(</a:t>
            </a:r>
            <a:r>
              <a:rPr lang="pl-PL" dirty="0" err="1"/>
              <a:t>Łk</a:t>
            </a:r>
            <a:r>
              <a:rPr lang="pl-PL" dirty="0"/>
              <a:t> 16:19nn)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16721"/>
          </a:xfrm>
        </p:spPr>
        <p:txBody>
          <a:bodyPr>
            <a:normAutofit fontScale="92500" lnSpcReduction="10000"/>
          </a:bodyPr>
          <a:lstStyle/>
          <a:p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pewien bogaty człowiek, który ubierał się w purpurę i bisior i wystawnie ucztował każdego dnia.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też pewien żebrak, imieniem Łazarz, który leżał u jego wrót owrzodziały;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Pragnął on nasycić się okruchami, które spadały ze stołu bogacza. Nadto i psy przychodziły i lizały jego wrzody.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(22)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umarł żebrak, i został zaniesiony przez aniołów na łono Abrahama. Umarł też bogacz i został pogrzebany.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będąc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 piekle i cierpiąc męki, podniósł oczy i ujrzał z daleka Abrahama i Łazarza na jego łonie.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Wtedy zawołał: Ojcze Abrahamie, zmiłuj się nade mną i poślij Łazarza, aby umoczył koniec swego palca w wodzie i ochłodził mi język, bo cierpię męki w tym płomieniu.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(25)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Abraham: Synu, wspomnij, że za życia odebrałeś swoje dobro, podobnie jak Łazarz zło. A teraz on doznaje pociechy, a ty cierpisz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oprócz tego wszystkiego między nami a wami jest utwierdzona wielka przepaść, aby ci, którzy chcą stąd przejść do was, nie mogli, ani stamtąd przejść do nas.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(27)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powiedział: Proszę cię więc, ojcze, abyś posłał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do domu mego ojca.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(28)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Mam bowiem pięciu braci – niech im da świadectwo, żeby i oni nie przyszli na to miejsce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Lecz Abraham mu powiedział: Mają Mojżesza i Proroków, niech ich słuchają.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odpowiedział: Nie, ojcze Abrahamie, lecz jeśli ktoś z umarłych przyjdzie do nich, będą pokutować.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do niego: Jeśli Mojżesza i Proroków nie słuchają, to choćby ktoś zmartwychwstał, nie uwierzą.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286703"/>
            <a:ext cx="10515600" cy="13118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6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 </a:t>
            </a:r>
            <a:r>
              <a:rPr lang="pl-PL" dirty="0" smtClean="0"/>
              <a:t>17:11-19 Hiob i jego nadzieja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Moje dni przeminęły, moje plany upadły — nic nie pozostało z pragnień mego serca. </a:t>
            </a:r>
            <a:r>
              <a:rPr lang="pl-PL" i="0" baseline="30000" dirty="0"/>
              <a:t>(12)</a:t>
            </a:r>
            <a:r>
              <a:rPr lang="pl-PL" i="0" dirty="0"/>
              <a:t> Po nocy dzień nastaje, a światło szybko zamienia się w ciemność. </a:t>
            </a:r>
            <a:r>
              <a:rPr lang="pl-PL" i="0" baseline="30000" dirty="0"/>
              <a:t>(13)</a:t>
            </a:r>
            <a:r>
              <a:rPr lang="pl-PL" i="0" dirty="0"/>
              <a:t> Czy czekam? Tak. Na świat zmarłych, on będzie moim domem. Już sobie w ciemności rozłożyłem posłanie. </a:t>
            </a:r>
            <a:r>
              <a:rPr lang="pl-PL" i="0" baseline="30000" dirty="0"/>
              <a:t>(14)</a:t>
            </a:r>
            <a:r>
              <a:rPr lang="pl-PL" i="0" dirty="0"/>
              <a:t> Na grób zawołałem: Jesteś moim ojcem! a na robactwo: Matko! oraz: Siostro! </a:t>
            </a:r>
            <a:r>
              <a:rPr lang="pl-PL" i="0" baseline="30000" dirty="0"/>
              <a:t>(15)</a:t>
            </a:r>
            <a:r>
              <a:rPr lang="pl-PL" i="0" dirty="0"/>
              <a:t> Gdzież więc moja nadzieja? Nadzieja? Kto ją dostrzeże? </a:t>
            </a:r>
            <a:r>
              <a:rPr lang="pl-PL" i="0" baseline="30000" dirty="0"/>
              <a:t>(16)</a:t>
            </a:r>
            <a:r>
              <a:rPr lang="pl-PL" i="0" dirty="0"/>
              <a:t> Zejdzie ze mną do świata umarłych, gdy razem zstąpimy do prochu.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3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dirty="0">
                <a:solidFill>
                  <a:srgbClr val="C00000"/>
                </a:solidFill>
              </a:rPr>
              <a:t>1Tes 4:13nn - </a:t>
            </a:r>
            <a:r>
              <a:rPr lang="mr-IN" altLang="x-none" dirty="0">
                <a:solidFill>
                  <a:srgbClr val="C00000"/>
                </a:solidFill>
              </a:rPr>
              <a:t>…</a:t>
            </a:r>
            <a:r>
              <a:rPr lang="pl-PL" altLang="x-none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dirty="0">
                <a:solidFill>
                  <a:srgbClr val="C00000"/>
                </a:solidFill>
              </a:rPr>
              <a:t>…</a:t>
            </a:r>
            <a:endParaRPr lang="pl-PL" altLang="x-none" dirty="0">
              <a:solidFill>
                <a:srgbClr val="C00000"/>
              </a:solidFill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/>
              <a:t>Credo</a:t>
            </a:r>
            <a:r>
              <a:rPr lang="pl-PL" sz="2400" i="1" dirty="0" smtClean="0"/>
              <a:t>:</a:t>
            </a:r>
          </a:p>
          <a:p>
            <a:r>
              <a:rPr lang="pl-PL" sz="2400" i="1" dirty="0" smtClean="0"/>
              <a:t>Wierzę w jednego Boga (</a:t>
            </a:r>
            <a:r>
              <a:rPr lang="mr-IN" sz="2400" i="1" dirty="0" smtClean="0"/>
              <a:t>…</a:t>
            </a:r>
            <a:r>
              <a:rPr lang="pl-PL" sz="2400" i="1" dirty="0" smtClean="0"/>
              <a:t>) i w Pana Jezusa Chrystusa który (</a:t>
            </a:r>
            <a:r>
              <a:rPr lang="mr-IN" sz="2400" i="1" dirty="0" smtClean="0"/>
              <a:t>…</a:t>
            </a:r>
            <a:r>
              <a:rPr lang="pl-PL" sz="2400" i="1" dirty="0" smtClean="0"/>
              <a:t>) umarł i zmartwychwstał</a:t>
            </a:r>
            <a:br>
              <a:rPr lang="pl-PL" sz="2400" i="1" dirty="0" smtClean="0"/>
            </a:br>
            <a:r>
              <a:rPr lang="pl-PL" sz="2400" i="1" dirty="0" smtClean="0"/>
              <a:t>(</a:t>
            </a:r>
            <a:r>
              <a:rPr lang="mr-IN" sz="2400" i="1" dirty="0" smtClean="0"/>
              <a:t>…</a:t>
            </a:r>
            <a:r>
              <a:rPr lang="pl-PL" sz="2400" i="1" dirty="0" smtClean="0"/>
              <a:t>) wierzę w ciała zmartwychwstanie (</a:t>
            </a:r>
            <a:r>
              <a:rPr lang="mr-IN" sz="2400" i="1" dirty="0" smtClean="0"/>
              <a:t>…</a:t>
            </a:r>
            <a:r>
              <a:rPr lang="pl-PL" sz="2400" i="1" dirty="0" smtClean="0"/>
              <a:t>)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12149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1Tes4:15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 smtClean="0"/>
              <a:t>(13)</a:t>
            </a:r>
            <a:r>
              <a:rPr lang="pl-PL" dirty="0" smtClean="0"/>
              <a:t> Nie chcemy, bracia, byście trwali w niewiedzy co do tych, którzy umierają, abyście się nie smucili jak wszyscy ci, którzy nie mają nadziei. </a:t>
            </a:r>
            <a:r>
              <a:rPr lang="pl-PL" baseline="30000" dirty="0" smtClean="0"/>
              <a:t>(14)</a:t>
            </a:r>
            <a:r>
              <a:rPr lang="pl-PL" dirty="0" smtClean="0"/>
              <a:t> Jeśli bowiem wierzymy, że Jezus istotnie umarł i zmartwychwstał, to również tych, którzy umarli w Jezusie, Bóg wyprowadzi wraz z Nim. </a:t>
            </a:r>
            <a:r>
              <a:rPr lang="pl-PL" baseline="30000" dirty="0" smtClean="0"/>
              <a:t>(15)</a:t>
            </a:r>
            <a:r>
              <a:rPr lang="pl-PL" dirty="0" smtClean="0"/>
              <a:t> To bowiem głosimy wam jako słowo Pańskie, że my, żywi, pozostawieni na przyjście Pana, nie wyprzedzimy tych, którzy pomarli. </a:t>
            </a:r>
            <a:r>
              <a:rPr lang="pl-PL" baseline="30000" dirty="0" smtClean="0"/>
              <a:t>(16)</a:t>
            </a:r>
            <a:r>
              <a:rPr lang="pl-PL" dirty="0" smtClean="0"/>
              <a:t> Sam bowiem Pan zstąpi z nieba na hasło i na głos archanioła, i na dźwięk trąby Bożej, a zmarli w Chrystusie powstaną pierwsi. </a:t>
            </a:r>
            <a:r>
              <a:rPr lang="pl-PL" baseline="30000" dirty="0" smtClean="0"/>
              <a:t>(17)</a:t>
            </a:r>
            <a:r>
              <a:rPr lang="pl-PL" dirty="0" smtClean="0"/>
              <a:t> Potem my, żywi, [tak] pozostawieni, wraz z nimi będziemy porwani w powietrze, na obłoki naprzeciw Pana, i w ten sposób na zawsze będziemy z Panem. </a:t>
            </a:r>
            <a:r>
              <a:rPr lang="pl-PL" baseline="30000" dirty="0" smtClean="0"/>
              <a:t>(18)</a:t>
            </a:r>
            <a:r>
              <a:rPr lang="pl-PL" dirty="0" smtClean="0"/>
              <a:t> Przeto wzajemnie się pocieszajcie tymi słowami.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9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4634630" y="5516138"/>
            <a:ext cx="67191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dirty="0" err="1">
                <a:solidFill>
                  <a:srgbClr val="FF0000"/>
                </a:solidFill>
              </a:rPr>
              <a:t>Rz</a:t>
            </a:r>
            <a:r>
              <a:rPr lang="pl-PL" altLang="x-none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Jaki za siebie </a:t>
            </a:r>
            <a:r>
              <a:rPr lang="pl-PL" sz="2800" smtClean="0"/>
              <a:t>zdasz rachunek?</a:t>
            </a:r>
            <a:endParaRPr lang="pl-PL" sz="2800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40" y="2389188"/>
            <a:ext cx="47957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83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Gdzie jest mowa o zapłacie, o rozliczeniu sług?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 smtClean="0"/>
              <a:t>Uwaga </a:t>
            </a:r>
            <a:r>
              <a:rPr lang="pl-PL" dirty="0"/>
              <a:t>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7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PiK</a:t>
            </a:r>
            <a:r>
              <a:rPr lang="pl-PL" dirty="0" smtClean="0"/>
              <a:t>-Net Sieci Rozległe sp. z o.o.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1995 początek </a:t>
            </a:r>
            <a:r>
              <a:rPr lang="pl-PL" dirty="0" smtClean="0"/>
              <a:t>działalności, jako </a:t>
            </a:r>
            <a:r>
              <a:rPr lang="pl-PL" dirty="0" smtClean="0"/>
              <a:t>nieformalna spółka, mam swoje 33%</a:t>
            </a:r>
          </a:p>
          <a:p>
            <a:r>
              <a:rPr lang="pl-PL" dirty="0" smtClean="0"/>
              <a:t>Model biznesowy:</a:t>
            </a:r>
          </a:p>
          <a:p>
            <a:pPr lvl="1"/>
            <a:r>
              <a:rPr lang="pl-PL" dirty="0" smtClean="0"/>
              <a:t>Usługa dostępu do Internetu poprzez sieć telefoniczną.</a:t>
            </a:r>
          </a:p>
          <a:p>
            <a:pPr lvl="1"/>
            <a:r>
              <a:rPr lang="pl-PL" dirty="0" smtClean="0"/>
              <a:t>Usługa dostęp do sieci poprzez dzierżawione łącza stałe.</a:t>
            </a:r>
          </a:p>
          <a:p>
            <a:pPr lvl="1"/>
            <a:r>
              <a:rPr lang="pl-PL" dirty="0" smtClean="0"/>
              <a:t>Usługi internetowe: konto Unix, poczta elektroniczna, serwery, w tym serwery WWW, </a:t>
            </a:r>
            <a:r>
              <a:rPr lang="pl-PL" dirty="0" err="1" smtClean="0"/>
              <a:t>WebStudio</a:t>
            </a:r>
            <a:r>
              <a:rPr lang="pl-PL" dirty="0" smtClean="0"/>
              <a:t>.</a:t>
            </a:r>
          </a:p>
          <a:p>
            <a:r>
              <a:rPr lang="pl-PL" dirty="0"/>
              <a:t>1997 formalna spółka z kapitałem </a:t>
            </a:r>
            <a:r>
              <a:rPr lang="pl-PL" dirty="0" smtClean="0"/>
              <a:t>około 30 </a:t>
            </a:r>
            <a:r>
              <a:rPr lang="pl-PL" dirty="0"/>
              <a:t>tys</a:t>
            </a:r>
            <a:r>
              <a:rPr lang="pl-PL" dirty="0" smtClean="0"/>
              <a:t>.</a:t>
            </a:r>
          </a:p>
          <a:p>
            <a:r>
              <a:rPr lang="pl-PL" dirty="0" smtClean="0"/>
              <a:t>1997-2000 wyraźny rozwój bez wykazywanych zysków.</a:t>
            </a:r>
          </a:p>
          <a:p>
            <a:r>
              <a:rPr lang="pl-PL" dirty="0" smtClean="0"/>
              <a:t>Konsolidacja 6 pionierów polskiego </a:t>
            </a:r>
            <a:r>
              <a:rPr lang="pl-PL" dirty="0" err="1" smtClean="0"/>
              <a:t>internetu</a:t>
            </a:r>
            <a:r>
              <a:rPr lang="pl-PL" dirty="0" smtClean="0"/>
              <a:t> (</a:t>
            </a:r>
            <a:r>
              <a:rPr lang="pl-PL" dirty="0" err="1" smtClean="0"/>
              <a:t>PolBox</a:t>
            </a:r>
            <a:r>
              <a:rPr lang="pl-PL" dirty="0" smtClean="0"/>
              <a:t>, </a:t>
            </a:r>
            <a:r>
              <a:rPr lang="pl-PL" dirty="0" err="1" smtClean="0"/>
              <a:t>Multinet</a:t>
            </a:r>
            <a:r>
              <a:rPr lang="pl-PL" dirty="0" smtClean="0"/>
              <a:t>, IDS, </a:t>
            </a:r>
            <a:r>
              <a:rPr lang="pl-PL" dirty="0" err="1" smtClean="0"/>
              <a:t>PDi</a:t>
            </a:r>
            <a:r>
              <a:rPr lang="pl-PL" dirty="0" smtClean="0"/>
              <a:t>, Polska </a:t>
            </a:r>
            <a:r>
              <a:rPr lang="pl-PL" dirty="0" err="1" smtClean="0"/>
              <a:t>OnLine</a:t>
            </a:r>
            <a:r>
              <a:rPr lang="pl-PL" dirty="0" smtClean="0"/>
              <a:t> i </a:t>
            </a:r>
            <a:r>
              <a:rPr lang="pl-PL" dirty="0" err="1" smtClean="0"/>
              <a:t>PiK</a:t>
            </a:r>
            <a:r>
              <a:rPr lang="pl-PL" dirty="0" smtClean="0"/>
              <a:t>-Net) poprzez sprzedaż udziałów do </a:t>
            </a:r>
            <a:r>
              <a:rPr lang="pl-PL" dirty="0" err="1" smtClean="0"/>
              <a:t>SoftBank</a:t>
            </a:r>
            <a:r>
              <a:rPr lang="pl-PL" dirty="0"/>
              <a:t> </a:t>
            </a:r>
            <a:r>
              <a:rPr lang="pl-PL" dirty="0" smtClean="0"/>
              <a:t>S.A. Wycena </a:t>
            </a:r>
            <a:r>
              <a:rPr lang="pl-PL" dirty="0" smtClean="0"/>
              <a:t>to ponad </a:t>
            </a:r>
            <a:r>
              <a:rPr lang="pl-PL" dirty="0" smtClean="0"/>
              <a:t>10mln płatne akcjami </a:t>
            </a:r>
            <a:r>
              <a:rPr lang="pl-PL" dirty="0" err="1" smtClean="0"/>
              <a:t>SoftBank</a:t>
            </a:r>
            <a:r>
              <a:rPr lang="pl-PL" dirty="0" smtClean="0"/>
              <a:t> notowanymi na GPW.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13" y="44923"/>
            <a:ext cx="2176571" cy="14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err="1">
                <a:solidFill>
                  <a:srgbClr val="FF0000"/>
                </a:solidFill>
              </a:rPr>
              <a:t>Ap</a:t>
            </a:r>
            <a:r>
              <a:rPr lang="pl-PL" altLang="x-none" sz="1800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4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err="1">
                <a:solidFill>
                  <a:srgbClr val="FF0000"/>
                </a:solidFill>
              </a:rPr>
              <a:t>Ap</a:t>
            </a:r>
            <a:r>
              <a:rPr lang="pl-PL" altLang="x-none" sz="1800" dirty="0">
                <a:solidFill>
                  <a:srgbClr val="FF0000"/>
                </a:solidFill>
              </a:rPr>
              <a:t> 19.8 </a:t>
            </a:r>
            <a:r>
              <a:rPr lang="mr-IN" altLang="x-none" sz="1800" dirty="0">
                <a:solidFill>
                  <a:srgbClr val="FF0000"/>
                </a:solidFill>
              </a:rPr>
              <a:t>…</a:t>
            </a:r>
            <a:r>
              <a:rPr lang="pl-PL" altLang="x-none" sz="1800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</p:spTree>
    <p:extLst>
      <p:ext uri="{BB962C8B-B14F-4D97-AF65-F5344CB8AC3E}">
        <p14:creationId xmlns:p14="http://schemas.microsoft.com/office/powerpoint/2010/main" val="204597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Oto Pan Bóg przyjdzie, 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z rzeszą świętych </a:t>
            </a:r>
            <a:r>
              <a:rPr lang="pl-PL" altLang="x-none" sz="1800" i="1" dirty="0" err="1">
                <a:solidFill>
                  <a:srgbClr val="FF0000"/>
                </a:solidFill>
              </a:rPr>
              <a:t>k’nam</a:t>
            </a:r>
            <a:r>
              <a:rPr lang="pl-PL" altLang="x-none" sz="1800" i="1" dirty="0">
                <a:solidFill>
                  <a:srgbClr val="FF0000"/>
                </a:solidFill>
              </a:rPr>
              <a:t> przybędzie.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Wielka radość w dzień ów będzie,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Alleluja!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err="1">
                <a:solidFill>
                  <a:srgbClr val="FF0000"/>
                </a:solidFill>
              </a:rPr>
              <a:t>Ap</a:t>
            </a:r>
            <a:r>
              <a:rPr lang="pl-PL" altLang="x-none" sz="1800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dirty="0">
                <a:solidFill>
                  <a:srgbClr val="FF0000"/>
                </a:solidFill>
              </a:rPr>
            </a:br>
            <a:r>
              <a:rPr lang="pl-PL" altLang="x-none" sz="1800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</p:spTree>
    <p:extLst>
      <p:ext uri="{BB962C8B-B14F-4D97-AF65-F5344CB8AC3E}">
        <p14:creationId xmlns:p14="http://schemas.microsoft.com/office/powerpoint/2010/main" val="36777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err="1">
                <a:solidFill>
                  <a:srgbClr val="FF0000"/>
                </a:solidFill>
              </a:rPr>
              <a:t>Ap</a:t>
            </a:r>
            <a:r>
              <a:rPr lang="pl-PL" altLang="x-none" sz="1800" dirty="0">
                <a:solidFill>
                  <a:srgbClr val="FF0000"/>
                </a:solidFill>
              </a:rPr>
              <a:t> 20:6 </a:t>
            </a:r>
            <a:r>
              <a:rPr lang="pl-PL" altLang="x-none" sz="1800" dirty="0" err="1" smtClean="0">
                <a:solidFill>
                  <a:srgbClr val="FF0000"/>
                </a:solidFill>
              </a:rPr>
              <a:t>Błogosławienii</a:t>
            </a:r>
            <a:r>
              <a:rPr lang="pl-PL" altLang="x-none" sz="1800" dirty="0" smtClean="0">
                <a:solidFill>
                  <a:srgbClr val="FF0000"/>
                </a:solidFill>
              </a:rPr>
              <a:t> </a:t>
            </a:r>
            <a:r>
              <a:rPr lang="pl-PL" altLang="x-none" sz="1800" dirty="0">
                <a:solidFill>
                  <a:srgbClr val="FF0000"/>
                </a:solidFill>
              </a:rPr>
              <a:t>święci są ci, którzy mają udział w pierwszym zmartwychwstaniu. (</a:t>
            </a:r>
            <a:r>
              <a:rPr lang="mr-IN" altLang="x-none" sz="1800" dirty="0">
                <a:solidFill>
                  <a:srgbClr val="FF0000"/>
                </a:solidFill>
              </a:rPr>
              <a:t>…</a:t>
            </a:r>
            <a:r>
              <a:rPr lang="pl-PL" altLang="x-none" sz="1800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dirty="0">
                <a:solidFill>
                  <a:srgbClr val="FF0000"/>
                </a:solidFill>
              </a:rPr>
              <a:t> tysiąc lat.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72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Nieba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dirty="0" err="1">
                <a:solidFill>
                  <a:srgbClr val="FF0000"/>
                </a:solidFill>
              </a:rPr>
              <a:t>Ap</a:t>
            </a:r>
            <a:r>
              <a:rPr lang="pl-PL" altLang="x-none" sz="1800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dirty="0">
                <a:solidFill>
                  <a:srgbClr val="FF0000"/>
                </a:solidFill>
              </a:rPr>
              <a:t>…</a:t>
            </a:r>
            <a:r>
              <a:rPr lang="pl-PL" altLang="x-none" sz="1800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0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mtClean="0"/>
              <a:t>Podsumowanie: Siedem </a:t>
            </a:r>
            <a:r>
              <a:rPr lang="pl-PL" altLang="pl-PL"/>
              <a:t>wydarzeń 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>zaplanowanych w </a:t>
            </a:r>
            <a:r>
              <a:rPr lang="pl-PL" altLang="pl-PL" dirty="0"/>
              <a:t>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18" y="4804499"/>
            <a:ext cx="137710" cy="137710"/>
          </a:xfrm>
          <a:prstGeom prst="rect">
            <a:avLst/>
          </a:prstGeom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pole tekstowe 69"/>
          <p:cNvSpPr txBox="1"/>
          <p:nvPr/>
        </p:nvSpPr>
        <p:spPr>
          <a:xfrm rot="19800000">
            <a:off x="477223" y="2302222"/>
            <a:ext cx="10863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500" b="1" dirty="0" smtClean="0">
                <a:solidFill>
                  <a:srgbClr val="FF0000"/>
                </a:solidFill>
              </a:rPr>
              <a:t>Zaproszenie #3</a:t>
            </a:r>
            <a:endParaRPr lang="pl-PL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2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#4. Inwestowanie w wieczność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Mt 6:19n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19)</a:t>
            </a:r>
            <a:r>
              <a:rPr lang="pl-PL" i="0" dirty="0">
                <a:latin typeface="+mn-lt"/>
              </a:rPr>
              <a:t> Nie gromadźcie sobie skarbów na ziemi, gdzie mól i rdza niszczą i gdzie złodzieje włamują się i kradną;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Ale gromadźcie sobie skarby w niebie, gdzie ani mól, ani rdza nie niszczą i gdzie złodzieje nie włamują się i nie kradną</a:t>
            </a:r>
            <a:r>
              <a:rPr lang="pl-PL" i="0" dirty="0" smtClean="0">
                <a:latin typeface="+mn-lt"/>
              </a:rPr>
              <a:t>. (</a:t>
            </a:r>
            <a:r>
              <a:rPr lang="de-DE" i="0" dirty="0" err="1">
                <a:latin typeface="+mn-lt"/>
              </a:rPr>
              <a:t>Mt</a:t>
            </a:r>
            <a:r>
              <a:rPr lang="de-DE" i="0" dirty="0">
                <a:latin typeface="+mn-lt"/>
              </a:rPr>
              <a:t> </a:t>
            </a:r>
            <a:r>
              <a:rPr lang="de-DE" i="0" dirty="0" smtClean="0">
                <a:latin typeface="+mn-lt"/>
              </a:rPr>
              <a:t>6:19n </a:t>
            </a:r>
            <a:r>
              <a:rPr lang="de-DE" i="0" dirty="0" err="1">
                <a:latin typeface="+mn-lt"/>
              </a:rPr>
              <a:t>ubg</a:t>
            </a:r>
            <a:r>
              <a:rPr lang="pl-PL" i="0" dirty="0" smtClean="0">
                <a:latin typeface="+mn-lt"/>
              </a:rPr>
              <a:t>)</a:t>
            </a:r>
          </a:p>
          <a:p>
            <a:pPr marL="0" indent="0">
              <a:buNone/>
            </a:pPr>
            <a:endParaRPr lang="pl-PL" i="0" dirty="0">
              <a:latin typeface="+mn-lt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0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Łk</a:t>
            </a:r>
            <a:r>
              <a:rPr lang="pl-PL" dirty="0" smtClean="0"/>
              <a:t> 12 </a:t>
            </a:r>
            <a:r>
              <a:rPr lang="mr-IN" dirty="0" smtClean="0"/>
              <a:t>–</a:t>
            </a:r>
            <a:r>
              <a:rPr lang="pl-PL" dirty="0" smtClean="0"/>
              <a:t> trudna mowa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495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22)</a:t>
            </a:r>
            <a:r>
              <a:rPr lang="pl-PL" i="0" dirty="0">
                <a:latin typeface="+mn-lt"/>
              </a:rPr>
              <a:t> Potem powiedział do swoich uczniów: Dlatego mówię wam: Nie troszczcie się o wasze życie, co będziecie jeść, ani o ciało, w co będziecie się ubierać.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Życie jest czymś więcej niż pokarm, a ciało niż ubranie.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Przypatrzcie się krukom, że nie sieją ani nie żną, nie mają spiżarni ani spichlerza, a </a:t>
            </a:r>
            <a:r>
              <a:rPr lang="pl-PL" dirty="0">
                <a:latin typeface="+mn-lt"/>
              </a:rPr>
              <a:t>jednak</a:t>
            </a:r>
            <a:r>
              <a:rPr lang="pl-PL" i="0" dirty="0">
                <a:latin typeface="+mn-lt"/>
              </a:rPr>
              <a:t> Bóg je żywi. O ileż cenniejsi jesteście wy niż ptaki!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I któż z was, martwiąc się, może dodać do swego wzrostu jeden łokieć?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Jeśli więc najmniejszej rzeczy nie możecie uczynić, czemu troszczycie się o inne?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Przypatrzcie się liliom, jak rosną: nie pracują ani nie przędą, a mówię wam, </a:t>
            </a:r>
            <a:r>
              <a:rPr lang="pl-PL" dirty="0">
                <a:latin typeface="+mn-lt"/>
              </a:rPr>
              <a:t>że</a:t>
            </a:r>
            <a:r>
              <a:rPr lang="pl-PL" i="0" dirty="0">
                <a:latin typeface="+mn-lt"/>
              </a:rPr>
              <a:t> nawet Salomon w całej swojej chwale nie był tak ubrany, jak jedna z nich. </a:t>
            </a:r>
            <a:r>
              <a:rPr lang="pl-PL" i="0" baseline="30000" dirty="0">
                <a:latin typeface="+mn-lt"/>
              </a:rPr>
              <a:t>(28)</a:t>
            </a:r>
            <a:r>
              <a:rPr lang="pl-PL" i="0" dirty="0">
                <a:latin typeface="+mn-lt"/>
              </a:rPr>
              <a:t> A jeśli trawę, która dziś jest na polu, a jutro będzie wrzucona do pieca, Bóg tak ubiera, o ileż bardziej was, ludzie małej wiary? </a:t>
            </a:r>
            <a:r>
              <a:rPr lang="pl-PL" i="0" baseline="30000" dirty="0">
                <a:latin typeface="+mn-lt"/>
              </a:rPr>
              <a:t>(29)</a:t>
            </a:r>
            <a:r>
              <a:rPr lang="pl-PL" i="0" dirty="0">
                <a:latin typeface="+mn-lt"/>
              </a:rPr>
              <a:t> Nie pytajcie więc, co będziecie jeść lub co będziecie pić, ani nie martwcie się o to. </a:t>
            </a:r>
            <a:r>
              <a:rPr lang="pl-PL" i="0" baseline="30000" dirty="0">
                <a:latin typeface="+mn-lt"/>
              </a:rPr>
              <a:t>(30)</a:t>
            </a:r>
            <a:r>
              <a:rPr lang="pl-PL" i="0" dirty="0">
                <a:latin typeface="+mn-lt"/>
              </a:rPr>
              <a:t> O to wszystko bowiem zabiegają narody świata. Lecz wasz Ojciec wie, że tego potrzebujecie. </a:t>
            </a:r>
            <a:r>
              <a:rPr lang="pl-PL" i="0" baseline="30000" dirty="0">
                <a:latin typeface="+mn-lt"/>
              </a:rPr>
              <a:t>(31)</a:t>
            </a:r>
            <a:r>
              <a:rPr lang="pl-PL" i="0" dirty="0">
                <a:latin typeface="+mn-lt"/>
              </a:rPr>
              <a:t> Szukajcie raczej królestwa Bożego, a to wszystko będzie wam dodane</a:t>
            </a:r>
            <a:r>
              <a:rPr lang="pl-PL" i="0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32)</a:t>
            </a:r>
            <a:r>
              <a:rPr lang="pl-PL" i="0" dirty="0">
                <a:latin typeface="+mn-lt"/>
              </a:rPr>
              <a:t> Nie bój się, mała trzódko, gdyż upodobało się waszemu Ojcu dać wam królestwo. </a:t>
            </a:r>
            <a:r>
              <a:rPr lang="pl-PL" i="0" baseline="30000" dirty="0">
                <a:latin typeface="+mn-lt"/>
              </a:rPr>
              <a:t>(33)</a:t>
            </a:r>
            <a:r>
              <a:rPr lang="pl-PL" i="0" dirty="0">
                <a:latin typeface="+mn-lt"/>
              </a:rPr>
              <a:t> Sprzedawajcie, co posiadacie, i dawajcie jałmużnę. Przygotujcie sobie sakiewki, które nie starzeją się, skarb w niebie, którego nie ubywa, gdzie złodziej nie ma dostępu ani mól nie niszczy. </a:t>
            </a:r>
            <a:r>
              <a:rPr lang="pl-PL" i="0" baseline="30000" dirty="0">
                <a:latin typeface="+mn-lt"/>
              </a:rPr>
              <a:t>(34)</a:t>
            </a:r>
            <a:r>
              <a:rPr lang="pl-PL" i="0" dirty="0">
                <a:latin typeface="+mn-lt"/>
              </a:rPr>
              <a:t> Bo gdzie jest wasz skarb, tam będzie też wasze serce. </a:t>
            </a:r>
            <a:r>
              <a:rPr lang="pl-PL" i="0" baseline="30000" dirty="0">
                <a:latin typeface="+mn-lt"/>
              </a:rPr>
              <a:t>(35)</a:t>
            </a:r>
            <a:r>
              <a:rPr lang="pl-PL" i="0" dirty="0">
                <a:latin typeface="+mn-lt"/>
              </a:rPr>
              <a:t>Niech będą przepasane wasze biodra i zapalone lampy. </a:t>
            </a:r>
            <a:r>
              <a:rPr lang="pl-PL" i="0" baseline="30000" dirty="0">
                <a:latin typeface="+mn-lt"/>
              </a:rPr>
              <a:t>(36)</a:t>
            </a:r>
            <a:r>
              <a:rPr lang="pl-PL" i="0" dirty="0">
                <a:latin typeface="+mn-lt"/>
              </a:rPr>
              <a:t> A wy </a:t>
            </a:r>
            <a:r>
              <a:rPr lang="pl-PL" dirty="0">
                <a:latin typeface="+mn-lt"/>
              </a:rPr>
              <a:t>bądźcie</a:t>
            </a:r>
            <a:r>
              <a:rPr lang="pl-PL" i="0" dirty="0">
                <a:latin typeface="+mn-lt"/>
              </a:rPr>
              <a:t> podobni do ludzi oczekujących swego pana, aż wróci z wesela, aby gdy przyjdzie i zapuka, zaraz mu otworzyć. </a:t>
            </a:r>
            <a:r>
              <a:rPr lang="pl-PL" i="0" baseline="30000" dirty="0">
                <a:latin typeface="+mn-lt"/>
              </a:rPr>
              <a:t>(37)</a:t>
            </a:r>
            <a:r>
              <a:rPr lang="pl-PL" i="0" dirty="0">
                <a:latin typeface="+mn-lt"/>
              </a:rPr>
              <a:t> Błogosławieni ci słudzy, których pan, gdy przyjdzie, zastanie czuwających. Zaprawdę powiadam wam, że się przepasze i posadzi ich za stołem, a obchodząc, będzie im usługiwał. </a:t>
            </a:r>
            <a:r>
              <a:rPr lang="pl-PL" i="0" baseline="30000" dirty="0">
                <a:latin typeface="+mn-lt"/>
              </a:rPr>
              <a:t>(38)</a:t>
            </a:r>
            <a:r>
              <a:rPr lang="pl-PL" i="0" dirty="0">
                <a:latin typeface="+mn-lt"/>
              </a:rPr>
              <a:t> Jeśli przyjdzie o drugiej czy o trzeciej straży i tak </a:t>
            </a:r>
            <a:r>
              <a:rPr lang="pl-PL" dirty="0">
                <a:latin typeface="+mn-lt"/>
              </a:rPr>
              <a:t>ich</a:t>
            </a:r>
            <a:r>
              <a:rPr lang="pl-PL" i="0" dirty="0">
                <a:latin typeface="+mn-lt"/>
              </a:rPr>
              <a:t> zastanie, błogosławieni są ci słudzy. </a:t>
            </a:r>
            <a:r>
              <a:rPr lang="pl-PL" i="0" baseline="30000" dirty="0">
                <a:latin typeface="+mn-lt"/>
              </a:rPr>
              <a:t>(39)</a:t>
            </a:r>
            <a:r>
              <a:rPr lang="pl-PL" i="0" dirty="0">
                <a:latin typeface="+mn-lt"/>
              </a:rPr>
              <a:t> A to wiedzcie, że gdyby gospodarz znał godzinę, o której ma przyjść złodziej, czuwałby i nie pozwoliłby włamać się do swego domu. </a:t>
            </a:r>
            <a:r>
              <a:rPr lang="pl-PL" i="0" baseline="30000" dirty="0">
                <a:latin typeface="+mn-lt"/>
              </a:rPr>
              <a:t>(40)</a:t>
            </a:r>
            <a:r>
              <a:rPr lang="pl-PL" i="0" dirty="0">
                <a:latin typeface="+mn-lt"/>
              </a:rPr>
              <a:t> Dlatego i wy bądźcie gotowi, bo Syn Człowieczy przyjdzie o godzinie, której się nie spodziewacie</a:t>
            </a:r>
            <a:r>
              <a:rPr lang="pl-PL" i="0" dirty="0">
                <a:latin typeface="+mn-lt"/>
              </a:rPr>
              <a:t>. (</a:t>
            </a:r>
            <a:r>
              <a:rPr lang="pl-PL" i="0" dirty="0" err="1">
                <a:latin typeface="+mn-lt"/>
              </a:rPr>
              <a:t>Łk</a:t>
            </a:r>
            <a:r>
              <a:rPr lang="pl-PL" i="0" dirty="0">
                <a:latin typeface="+mn-lt"/>
              </a:rPr>
              <a:t> 12:22-40 </a:t>
            </a:r>
            <a:r>
              <a:rPr lang="pl-PL" i="0" dirty="0" err="1">
                <a:latin typeface="+mn-lt"/>
              </a:rPr>
              <a:t>ubg</a:t>
            </a:r>
            <a:r>
              <a:rPr lang="pl-PL" i="0" dirty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52833" y="919851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 smtClean="0"/>
              <a:t>Moje bogactwo tu na ziemi</a:t>
            </a:r>
            <a:br>
              <a:rPr lang="pl-PL" sz="4800" dirty="0" smtClean="0"/>
            </a:br>
            <a:r>
              <a:rPr lang="pl-PL" sz="4800" dirty="0" smtClean="0"/>
              <a:t> zależy od Boga.</a:t>
            </a:r>
          </a:p>
          <a:p>
            <a:endParaRPr lang="pl-PL" sz="4800" dirty="0"/>
          </a:p>
          <a:p>
            <a:r>
              <a:rPr lang="pl-PL" sz="4800" dirty="0" smtClean="0"/>
              <a:t>Moje bogactwo w Królestwie Bożym</a:t>
            </a:r>
            <a:br>
              <a:rPr lang="pl-PL" sz="4800" dirty="0" smtClean="0"/>
            </a:br>
            <a:r>
              <a:rPr lang="pl-PL" sz="4800" dirty="0" smtClean="0"/>
              <a:t>od tego co zrobię tu, na ziemi.</a:t>
            </a:r>
            <a:endParaRPr lang="pl-PL" sz="4800" dirty="0"/>
          </a:p>
        </p:txBody>
      </p:sp>
      <p:sp>
        <p:nvSpPr>
          <p:cNvPr id="2" name="PoleTekstowe 1"/>
          <p:cNvSpPr txBox="1"/>
          <p:nvPr/>
        </p:nvSpPr>
        <p:spPr>
          <a:xfrm>
            <a:off x="9120554" y="6107719"/>
            <a:ext cx="30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PAN </a:t>
            </a:r>
            <a:r>
              <a:rPr lang="pl-PL" dirty="0">
                <a:solidFill>
                  <a:srgbClr val="C00000"/>
                </a:solidFill>
              </a:rPr>
              <a:t>czyni ubogim </a:t>
            </a:r>
            <a:r>
              <a:rPr lang="pl-PL" dirty="0" smtClean="0">
                <a:solidFill>
                  <a:srgbClr val="C00000"/>
                </a:solidFill>
              </a:rPr>
              <a:t>i bogatym</a:t>
            </a:r>
            <a:r>
              <a:rPr lang="pl-PL" dirty="0">
                <a:solidFill>
                  <a:srgbClr val="C00000"/>
                </a:solidFill>
              </a:rPr>
              <a:t>, poniża i wywyższa</a:t>
            </a:r>
            <a:r>
              <a:rPr lang="pl-PL" dirty="0" smtClean="0">
                <a:solidFill>
                  <a:srgbClr val="C00000"/>
                </a:solidFill>
              </a:rPr>
              <a:t>. (1Sm 2:7)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Inwestycja</a:t>
            </a:r>
            <a:endParaRPr lang="pl-PL" altLang="pl-PL" dirty="0"/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 smtClean="0"/>
              <a:t>Czas</a:t>
            </a:r>
            <a:endParaRPr kumimoji="0" lang="pl-PL" altLang="pl-PL" sz="1600" dirty="0"/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49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3S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8816"/>
            <a:ext cx="10515600" cy="510522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Impulsy:</a:t>
            </a:r>
          </a:p>
          <a:p>
            <a:pPr lvl="1"/>
            <a:r>
              <a:rPr lang="pl-PL" dirty="0" smtClean="0"/>
              <a:t>2000 - Dynamiczny rozwój sieci Internet -&gt; brak pasma w sieci.</a:t>
            </a:r>
            <a:endParaRPr lang="pl-PL" dirty="0"/>
          </a:p>
          <a:p>
            <a:pPr lvl="1"/>
            <a:r>
              <a:rPr lang="pl-PL" dirty="0" smtClean="0"/>
              <a:t>2001 - Prywatyzacja TP S.A</a:t>
            </a:r>
            <a:r>
              <a:rPr lang="pl-PL" dirty="0" smtClean="0"/>
              <a:t>. i postawa Francuzów.</a:t>
            </a:r>
            <a:endParaRPr lang="pl-PL" dirty="0" smtClean="0"/>
          </a:p>
          <a:p>
            <a:pPr lvl="1"/>
            <a:r>
              <a:rPr lang="pl-PL" dirty="0" smtClean="0"/>
              <a:t>2001 - Koleje piaskowe - pomysł na Śląskie Sieci Światłowodowe.</a:t>
            </a:r>
          </a:p>
          <a:p>
            <a:r>
              <a:rPr lang="pl-PL" dirty="0" smtClean="0"/>
              <a:t>Styczeń 2002 - Telekomunikacja Kopalń Piasku S.A.</a:t>
            </a:r>
          </a:p>
          <a:p>
            <a:r>
              <a:rPr lang="pl-PL" dirty="0" smtClean="0"/>
              <a:t>2004 Pierwsze przychody, zmiana firmy na 3S. S.A.</a:t>
            </a:r>
          </a:p>
          <a:p>
            <a:r>
              <a:rPr lang="pl-PL" dirty="0" smtClean="0"/>
              <a:t>2005 Trwale dodatni wskaźnik EBIDTA.</a:t>
            </a:r>
          </a:p>
          <a:p>
            <a:r>
              <a:rPr lang="pl-PL" dirty="0" smtClean="0"/>
              <a:t>2008 Inwestycja w </a:t>
            </a:r>
            <a:r>
              <a:rPr lang="pl-PL" dirty="0" err="1" smtClean="0"/>
              <a:t>StartUp</a:t>
            </a:r>
            <a:r>
              <a:rPr lang="pl-PL" dirty="0" smtClean="0"/>
              <a:t>-y, między innymi w SGT S.A.</a:t>
            </a:r>
          </a:p>
          <a:p>
            <a:r>
              <a:rPr lang="pl-PL" dirty="0" smtClean="0"/>
              <a:t>2010 Budowa Data Center i decyzja o wejściu na rynek usług dla </a:t>
            </a:r>
            <a:r>
              <a:rPr lang="pl-PL" dirty="0" err="1" smtClean="0"/>
              <a:t>bizesu</a:t>
            </a:r>
            <a:r>
              <a:rPr lang="pl-PL" dirty="0" smtClean="0"/>
              <a:t>.</a:t>
            </a:r>
          </a:p>
          <a:p>
            <a:r>
              <a:rPr lang="pl-PL" dirty="0" smtClean="0"/>
              <a:t>2015 Zmiana w akcjonariacie, EI (</a:t>
            </a:r>
            <a:r>
              <a:rPr lang="pl-PL" dirty="0" err="1" smtClean="0"/>
              <a:t>Enterprice</a:t>
            </a:r>
            <a:r>
              <a:rPr lang="pl-PL" dirty="0" smtClean="0"/>
              <a:t> </a:t>
            </a:r>
            <a:r>
              <a:rPr lang="pl-PL" dirty="0" err="1" smtClean="0"/>
              <a:t>Investors</a:t>
            </a:r>
            <a:r>
              <a:rPr lang="pl-PL" dirty="0" smtClean="0"/>
              <a:t>) na pozycji inwestora finansowego i strategicznego.</a:t>
            </a:r>
          </a:p>
          <a:p>
            <a:r>
              <a:rPr lang="pl-PL" dirty="0" smtClean="0"/>
              <a:t>1H 2019 Proces sprzedaży 100% akcji</a:t>
            </a:r>
            <a:r>
              <a:rPr lang="pl-PL" dirty="0" smtClean="0"/>
              <a:t>. Spółkę </a:t>
            </a:r>
            <a:r>
              <a:rPr lang="pl-PL" dirty="0" err="1" smtClean="0"/>
              <a:t>przejmujePlay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8" name="Picture 4" descr="Znalezione obrazy dla zapytania logo 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88" y="118574"/>
            <a:ext cx="1911091" cy="11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Ryzyko inwestycyjne #1 </a:t>
            </a:r>
            <a:r>
              <a:rPr lang="mr-IN" altLang="pl-PL" dirty="0"/>
              <a:t>–</a:t>
            </a:r>
            <a:r>
              <a:rPr lang="pl-PL" altLang="pl-PL" dirty="0"/>
              <a:t> </a:t>
            </a:r>
            <a:r>
              <a:rPr lang="pl-PL" altLang="pl-PL" dirty="0" smtClean="0"/>
              <a:t>nie wiem ile </a:t>
            </a:r>
            <a:r>
              <a:rPr lang="pl-PL" altLang="pl-PL" dirty="0"/>
              <a:t>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79384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0388" cy="713398"/>
          </a:xfrm>
        </p:spPr>
        <p:txBody>
          <a:bodyPr>
            <a:noAutofit/>
          </a:bodyPr>
          <a:lstStyle/>
          <a:p>
            <a:r>
              <a:rPr lang="pl-PL" altLang="pl-PL" dirty="0"/>
              <a:t>Ryzyko inwestycyjne #</a:t>
            </a:r>
            <a:r>
              <a:rPr lang="pl-PL" altLang="pl-PL" dirty="0" smtClean="0"/>
              <a:t>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5898837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 smtClean="0">
                <a:latin typeface="Arial" charset="0"/>
                <a:ea typeface="Arial" charset="0"/>
              </a:rPr>
              <a:t>Koniec tego </a:t>
            </a:r>
            <a:r>
              <a:rPr lang="pl-PL" sz="3200" b="1" dirty="0">
                <a:latin typeface="Arial" charset="0"/>
                <a:ea typeface="Arial" charset="0"/>
              </a:rPr>
              <a:t>systemu </a:t>
            </a:r>
            <a:r>
              <a:rPr lang="pl-PL" sz="3200" b="1" dirty="0" smtClean="0">
                <a:latin typeface="Arial" charset="0"/>
                <a:ea typeface="Arial" charset="0"/>
              </a:rPr>
              <a:t>rzeczy</a:t>
            </a:r>
            <a:r>
              <a:rPr kumimoji="1" lang="pl-PL" sz="3200" b="1" dirty="0">
                <a:latin typeface="Arial" charset="0"/>
                <a:ea typeface="Arial" charset="0"/>
              </a:rPr>
              <a:t/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 smtClean="0">
                <a:latin typeface="Arial" charset="0"/>
                <a:ea typeface="Arial" charset="0"/>
              </a:rPr>
              <a:t>lub </a:t>
            </a:r>
            <a:br>
              <a:rPr kumimoji="1" lang="pl-PL" sz="3200" b="1" dirty="0" smtClean="0">
                <a:latin typeface="Arial" charset="0"/>
                <a:ea typeface="Arial" charset="0"/>
              </a:rPr>
            </a:br>
            <a:r>
              <a:rPr kumimoji="1" lang="pl-PL" sz="3200" b="1" dirty="0" smtClean="0">
                <a:latin typeface="Arial" charset="0"/>
                <a:ea typeface="Arial" charset="0"/>
              </a:rPr>
              <a:t>mój prywatny koniec.</a:t>
            </a:r>
            <a:endParaRPr lang="pl-PL" sz="3200" b="1" dirty="0" smtClean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880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 smtClean="0"/>
              <a:t>Ryzyka w inwestowaniu:</a:t>
            </a:r>
          </a:p>
          <a:p>
            <a:pPr algn="l"/>
            <a:r>
              <a:rPr lang="pl-PL" b="0" dirty="0" smtClean="0"/>
              <a:t>	#1 nie wiem ile odbiorę,</a:t>
            </a:r>
          </a:p>
          <a:p>
            <a:pPr algn="l"/>
            <a:r>
              <a:rPr lang="pl-PL" b="0" dirty="0" smtClean="0"/>
              <a:t>	#2 nie wiem czy odbiorę.</a:t>
            </a:r>
            <a:endParaRPr lang="pl-PL" b="0" dirty="0"/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5413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Ryzyko #2 – czy coś odbiorę w wieczności?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6" name="Prostokąt zaokrąglony 42"/>
          <p:cNvSpPr/>
          <p:nvPr/>
        </p:nvSpPr>
        <p:spPr bwMode="auto">
          <a:xfrm>
            <a:off x="4998492" y="1892300"/>
            <a:ext cx="3234425" cy="3086100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 smtClean="0">
                <a:latin typeface="Arial" charset="0"/>
                <a:ea typeface="Arial" charset="0"/>
              </a:rPr>
              <a:t>Koniec </a:t>
            </a:r>
            <a:r>
              <a:rPr lang="pl-PL" sz="2400" b="1" dirty="0">
                <a:latin typeface="Arial" charset="0"/>
                <a:ea typeface="Arial" charset="0"/>
              </a:rPr>
              <a:t/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 flipV="1">
            <a:off x="4538663" y="4268788"/>
            <a:ext cx="0" cy="157709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7433136" y="4183063"/>
            <a:ext cx="902548" cy="16224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Tekstowe 2"/>
          <p:cNvSpPr txBox="1"/>
          <p:nvPr/>
        </p:nvSpPr>
        <p:spPr>
          <a:xfrm>
            <a:off x="1610335" y="5845887"/>
            <a:ext cx="344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00000"/>
                </a:solidFill>
              </a:rPr>
              <a:t>Kim dziś jest dla mnie Pan Jezus Chrystus?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53" name="PoleTekstowe 45"/>
          <p:cNvSpPr txBox="1"/>
          <p:nvPr/>
        </p:nvSpPr>
        <p:spPr>
          <a:xfrm>
            <a:off x="6045714" y="5789424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Czy </a:t>
            </a:r>
            <a:r>
              <a:rPr lang="pl-PL" sz="2800" dirty="0" smtClean="0">
                <a:solidFill>
                  <a:srgbClr val="C00000"/>
                </a:solidFill>
              </a:rPr>
              <a:t>na sądzie moje </a:t>
            </a:r>
            <a:r>
              <a:rPr lang="pl-PL" sz="2800" dirty="0">
                <a:solidFill>
                  <a:srgbClr val="C00000"/>
                </a:solidFill>
              </a:rPr>
              <a:t/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grzechy będą </a:t>
            </a:r>
            <a:r>
              <a:rPr lang="pl-PL" sz="2800" dirty="0" smtClean="0">
                <a:solidFill>
                  <a:srgbClr val="C00000"/>
                </a:solidFill>
              </a:rPr>
              <a:t>sądzone</a:t>
            </a:r>
            <a:r>
              <a:rPr lang="pl-PL" sz="28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224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 smtClean="0"/>
              <a:t>Wąska ścieżka prowadzi przez </a:t>
            </a:r>
            <a:r>
              <a:rPr lang="pl-PL" altLang="pl-PL" u="sng" dirty="0" smtClean="0"/>
              <a:t>nowe narodzenie!</a:t>
            </a:r>
            <a:endParaRPr lang="pl-PL" altLang="pl-PL" u="sng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Ryzyko #1 – co zbiorę w wieczności?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7" name="Prostokąt zaokrąglony 42"/>
          <p:cNvSpPr/>
          <p:nvPr/>
        </p:nvSpPr>
        <p:spPr bwMode="auto">
          <a:xfrm>
            <a:off x="4983744" y="2977589"/>
            <a:ext cx="2037307" cy="1816708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 smtClean="0">
                <a:latin typeface="Arial" charset="0"/>
                <a:ea typeface="Arial" charset="0"/>
              </a:rPr>
              <a:t>Koniec </a:t>
            </a:r>
            <a:r>
              <a:rPr lang="pl-PL" sz="2400" b="1" dirty="0">
                <a:latin typeface="Arial" charset="0"/>
                <a:ea typeface="Arial" charset="0"/>
              </a:rPr>
              <a:t/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cxnSp>
        <p:nvCxnSpPr>
          <p:cNvPr id="58" name="Łącznik prosty ze strzałką 57"/>
          <p:cNvCxnSpPr/>
          <p:nvPr/>
        </p:nvCxnSpPr>
        <p:spPr>
          <a:xfrm flipV="1">
            <a:off x="4579754" y="4165600"/>
            <a:ext cx="0" cy="184467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 flipV="1">
            <a:off x="7381228" y="3640142"/>
            <a:ext cx="540028" cy="216761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Tekstowe 2"/>
          <p:cNvSpPr txBox="1"/>
          <p:nvPr/>
        </p:nvSpPr>
        <p:spPr>
          <a:xfrm>
            <a:off x="2303512" y="5772146"/>
            <a:ext cx="2851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W co dziś inwestuję? </a:t>
            </a:r>
          </a:p>
        </p:txBody>
      </p:sp>
      <p:sp>
        <p:nvSpPr>
          <p:cNvPr id="61" name="PoleTekstowe 45"/>
          <p:cNvSpPr txBox="1"/>
          <p:nvPr/>
        </p:nvSpPr>
        <p:spPr>
          <a:xfrm>
            <a:off x="7525953" y="5807758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Co </a:t>
            </a:r>
            <a:r>
              <a:rPr lang="pl-PL" sz="2800" dirty="0" smtClean="0">
                <a:solidFill>
                  <a:srgbClr val="C00000"/>
                </a:solidFill>
              </a:rPr>
              <a:t>z tego przetrwa </a:t>
            </a:r>
            <a:r>
              <a:rPr lang="pl-PL" sz="2800" dirty="0">
                <a:solidFill>
                  <a:srgbClr val="C00000"/>
                </a:solidFill>
              </a:rPr>
              <a:t>do wieczności?</a:t>
            </a:r>
          </a:p>
        </p:txBody>
      </p:sp>
    </p:spTree>
    <p:extLst>
      <p:ext uri="{BB962C8B-B14F-4D97-AF65-F5344CB8AC3E}">
        <p14:creationId xmlns:p14="http://schemas.microsoft.com/office/powerpoint/2010/main" val="250930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1Kor </a:t>
            </a:r>
            <a:r>
              <a:rPr lang="pl-PL" dirty="0" smtClean="0"/>
              <a:t>3:10-15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2982"/>
            <a:ext cx="10515600" cy="3171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10)</a:t>
            </a:r>
            <a:r>
              <a:rPr lang="pl-PL" i="0" dirty="0">
                <a:latin typeface="+mn-lt"/>
              </a:rPr>
              <a:t> Według łaski Boga, która została mi dana, jak mądry budowniczy położyłem fundament, a inny na nim buduje. </a:t>
            </a:r>
            <a:r>
              <a:rPr lang="pl-PL" i="0" dirty="0">
                <a:latin typeface="+mn-lt"/>
              </a:rPr>
              <a:t>Jednak każdy niech uważa, jak na nim buduje. </a:t>
            </a: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Nikt bowiem nie może położyć innego fundamentu niż ten, który jest położony, którym jest Jezus Chrystus.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A czy ktoś na tym fundamencie buduje </a:t>
            </a:r>
            <a:r>
              <a:rPr lang="pl-PL" dirty="0">
                <a:latin typeface="+mn-lt"/>
              </a:rPr>
              <a:t>ze</a:t>
            </a:r>
            <a:r>
              <a:rPr lang="pl-PL" i="0" dirty="0">
                <a:latin typeface="+mn-lt"/>
              </a:rPr>
              <a:t> złota, srebra, z drogich kamieni, drewna, siana </a:t>
            </a:r>
            <a:r>
              <a:rPr lang="pl-PL" dirty="0">
                <a:latin typeface="+mn-lt"/>
              </a:rPr>
              <a:t>czy ze</a:t>
            </a:r>
            <a:r>
              <a:rPr lang="pl-PL" i="0" dirty="0">
                <a:latin typeface="+mn-lt"/>
              </a:rPr>
              <a:t> </a:t>
            </a:r>
            <a:r>
              <a:rPr lang="pl-PL" i="0" dirty="0" smtClean="0">
                <a:latin typeface="+mn-lt"/>
              </a:rPr>
              <a:t>słomy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</a:t>
            </a:r>
            <a:r>
              <a:rPr lang="pl-PL" i="0" dirty="0" smtClean="0">
                <a:latin typeface="+mn-lt"/>
              </a:rPr>
              <a:t>dzieło </a:t>
            </a:r>
            <a:r>
              <a:rPr lang="pl-PL" i="0" dirty="0">
                <a:latin typeface="+mn-lt"/>
              </a:rPr>
              <a:t>każdego będzie jawne. </a:t>
            </a:r>
            <a:r>
              <a:rPr lang="pl-PL" i="0" dirty="0">
                <a:latin typeface="+mn-lt"/>
              </a:rPr>
              <a:t>Dzień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bowiem to pokaże, gdyż przez ogień zostanie objawione i ogień wypróbuje, jakie jest dzieło każdego.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Jeśli czyjeś dzieło budowane na tym </a:t>
            </a:r>
            <a:r>
              <a:rPr lang="pl-PL" dirty="0">
                <a:latin typeface="+mn-lt"/>
              </a:rPr>
              <a:t>fundamencie</a:t>
            </a:r>
            <a:r>
              <a:rPr lang="pl-PL" i="0" dirty="0">
                <a:latin typeface="+mn-lt"/>
              </a:rPr>
              <a:t> przetrwa, ten otrzyma zapłatę.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Jeśli </a:t>
            </a:r>
            <a:r>
              <a:rPr lang="pl-PL" dirty="0">
                <a:latin typeface="+mn-lt"/>
              </a:rPr>
              <a:t>zaś</a:t>
            </a:r>
            <a:r>
              <a:rPr lang="pl-PL" i="0" dirty="0">
                <a:latin typeface="+mn-lt"/>
              </a:rPr>
              <a:t> czyjeś dzieło spłonie,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poniesie szkodę. </a:t>
            </a:r>
            <a:r>
              <a:rPr lang="pl-PL" i="0" dirty="0">
                <a:latin typeface="+mn-lt"/>
              </a:rPr>
              <a:t>Lecz on sam będzie zbawiony, tak jednak, jak przez ogień.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4343400"/>
            <a:ext cx="10515600" cy="218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Pytania</a:t>
            </a:r>
          </a:p>
          <a:p>
            <a:r>
              <a:rPr lang="pl-PL" dirty="0" smtClean="0"/>
              <a:t>Co z tego świata ma szansę przetrwać koniec i </a:t>
            </a:r>
            <a:r>
              <a:rPr lang="pl-PL" dirty="0" err="1" smtClean="0"/>
              <a:t>znaleść</a:t>
            </a:r>
            <a:r>
              <a:rPr lang="pl-PL" dirty="0" smtClean="0"/>
              <a:t> się też w Nowym Świecie?</a:t>
            </a:r>
          </a:p>
          <a:p>
            <a:pPr marL="0" indent="0">
              <a:buNone/>
            </a:pPr>
            <a:r>
              <a:rPr lang="pl-PL" b="1" dirty="0" smtClean="0"/>
              <a:t>Obserwacje:</a:t>
            </a:r>
          </a:p>
          <a:p>
            <a:r>
              <a:rPr lang="pl-PL" dirty="0" smtClean="0"/>
              <a:t>Ten fragment nie jest o zbawieniu, jest kierowany do ludzi zbawionych tylko lekko sobie bimbających.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85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2Kor </a:t>
            </a:r>
            <a:r>
              <a:rPr lang="pl-PL" dirty="0" smtClean="0"/>
              <a:t>5:10nn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1549"/>
            <a:ext cx="10515600" cy="4385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i="0" baseline="30000" dirty="0" smtClean="0">
                <a:latin typeface="+mn-lt"/>
              </a:rPr>
              <a:t>(</a:t>
            </a:r>
            <a:r>
              <a:rPr lang="pl-PL" sz="1800" i="0" baseline="30000" dirty="0">
                <a:latin typeface="+mn-lt"/>
              </a:rPr>
              <a:t>10)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u="sng" dirty="0">
                <a:latin typeface="+mn-lt"/>
              </a:rPr>
              <a:t>Wszyscy bowiem musimy stanąć przed trybunałem Chrystusa, aby każdy otrzymał </a:t>
            </a:r>
            <a:r>
              <a:rPr lang="pl-PL" sz="1800" u="sng" dirty="0">
                <a:latin typeface="+mn-lt"/>
              </a:rPr>
              <a:t>zapłatę</a:t>
            </a:r>
            <a:r>
              <a:rPr lang="pl-PL" sz="1800" i="0" u="sng" dirty="0">
                <a:latin typeface="+mn-lt"/>
              </a:rPr>
              <a:t> za to, co </a:t>
            </a:r>
            <a:r>
              <a:rPr lang="pl-PL" sz="1800" u="sng" dirty="0">
                <a:latin typeface="+mn-lt"/>
              </a:rPr>
              <a:t>czynił</a:t>
            </a:r>
            <a:r>
              <a:rPr lang="pl-PL" sz="1800" i="0" u="sng" dirty="0">
                <a:latin typeface="+mn-lt"/>
              </a:rPr>
              <a:t> w ciele, według tego, co czynił, czy dobro, czy zło.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baseline="30000" dirty="0">
                <a:latin typeface="+mn-lt"/>
              </a:rPr>
              <a:t>(11)</a:t>
            </a:r>
            <a:r>
              <a:rPr lang="pl-PL" sz="1800" i="0" dirty="0">
                <a:latin typeface="+mn-lt"/>
              </a:rPr>
              <a:t> Wiedząc zatem o tym strachu Pańskim, przekonujemy ludzi; dla Boga zaś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jawne; mam też nadzieję, że i dla waszych sumień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jawne. </a:t>
            </a:r>
            <a:r>
              <a:rPr lang="pl-PL" sz="1800" i="0" baseline="30000" dirty="0">
                <a:latin typeface="+mn-lt"/>
              </a:rPr>
              <a:t>(12)</a:t>
            </a:r>
            <a:r>
              <a:rPr lang="pl-PL" sz="1800" i="0" dirty="0">
                <a:latin typeface="+mn-lt"/>
              </a:rPr>
              <a:t>Bo nie polecamy wam ponownie samych siebie, ale dajemy wam sposobność do chlubienia się nami, żebyście mieli co </a:t>
            </a:r>
            <a:r>
              <a:rPr lang="pl-PL" sz="1800" dirty="0">
                <a:latin typeface="+mn-lt"/>
              </a:rPr>
              <a:t>odpowiedzieć</a:t>
            </a:r>
            <a:r>
              <a:rPr lang="pl-PL" sz="1800" i="0" dirty="0">
                <a:latin typeface="+mn-lt"/>
              </a:rPr>
              <a:t> tym, którzy się chlubią tym, co zewnętrzne, a nie sercem. </a:t>
            </a:r>
            <a:r>
              <a:rPr lang="pl-PL" sz="1800" i="0" baseline="30000" dirty="0">
                <a:latin typeface="+mn-lt"/>
              </a:rPr>
              <a:t>(13)</a:t>
            </a:r>
            <a:r>
              <a:rPr lang="pl-PL" sz="1800" i="0" dirty="0">
                <a:latin typeface="+mn-lt"/>
              </a:rPr>
              <a:t> Jeśli zaś odchodzimy od zmysłów – dla Boga </a:t>
            </a:r>
            <a:r>
              <a:rPr lang="pl-PL" sz="1800" dirty="0">
                <a:latin typeface="+mn-lt"/>
              </a:rPr>
              <a:t>odchodzimy</a:t>
            </a:r>
            <a:r>
              <a:rPr lang="pl-PL" sz="1800" i="0" dirty="0">
                <a:latin typeface="+mn-lt"/>
              </a:rPr>
              <a:t>, jeżeli jesteśmy przy zdrowych zmysłach – dla was </a:t>
            </a:r>
            <a:r>
              <a:rPr lang="pl-PL" sz="1800" dirty="0">
                <a:latin typeface="+mn-lt"/>
              </a:rPr>
              <a:t>jesteśmy</a:t>
            </a:r>
            <a:r>
              <a:rPr lang="pl-PL" sz="1800" i="0" dirty="0">
                <a:latin typeface="+mn-lt"/>
              </a:rPr>
              <a:t>. </a:t>
            </a:r>
            <a:r>
              <a:rPr lang="pl-PL" sz="1800" i="0" baseline="30000" dirty="0">
                <a:latin typeface="+mn-lt"/>
              </a:rPr>
              <a:t>(14)</a:t>
            </a:r>
            <a:r>
              <a:rPr lang="pl-PL" sz="1800" i="0" dirty="0">
                <a:latin typeface="+mn-lt"/>
              </a:rPr>
              <a:t> Miłość Chrystusa bowiem przymusza nas, jako tych, którzy uznaliśmy, że skoro jeden umarł za wszystkich, to wszyscy umarli. </a:t>
            </a:r>
            <a:r>
              <a:rPr lang="pl-PL" sz="1800" i="0" baseline="30000" dirty="0">
                <a:latin typeface="+mn-lt"/>
              </a:rPr>
              <a:t>(15)</a:t>
            </a:r>
            <a:r>
              <a:rPr lang="pl-PL" sz="1800" i="0" dirty="0">
                <a:latin typeface="+mn-lt"/>
              </a:rPr>
              <a:t> A umarł za wszystkich, aby ci, którzy żyją, już więcej nie żyli dla siebie, lecz dla tego, który za nich umarł i został wskrzeszony. </a:t>
            </a:r>
            <a:r>
              <a:rPr lang="pl-PL" sz="1800" i="0" baseline="30000" dirty="0">
                <a:latin typeface="+mn-lt"/>
              </a:rPr>
              <a:t>(16)</a:t>
            </a:r>
            <a:r>
              <a:rPr lang="pl-PL" sz="1800" i="0" dirty="0">
                <a:latin typeface="+mn-lt"/>
              </a:rPr>
              <a:t> Dlatego my odtąd nikogo nie znamy według ciała, a chociaż znaliśmy Chrystusa według ciała, to teraz już </a:t>
            </a:r>
            <a:r>
              <a:rPr lang="pl-PL" sz="1800" dirty="0">
                <a:latin typeface="+mn-lt"/>
              </a:rPr>
              <a:t>więcej</a:t>
            </a:r>
            <a:r>
              <a:rPr lang="pl-PL" sz="1800" i="0" dirty="0">
                <a:latin typeface="+mn-lt"/>
              </a:rPr>
              <a:t> go </a:t>
            </a:r>
            <a:r>
              <a:rPr lang="pl-PL" sz="1800" dirty="0">
                <a:latin typeface="+mn-lt"/>
              </a:rPr>
              <a:t>takim</a:t>
            </a:r>
            <a:r>
              <a:rPr lang="pl-PL" sz="1800" i="0" dirty="0">
                <a:latin typeface="+mn-lt"/>
              </a:rPr>
              <a:t> nie znamy. </a:t>
            </a:r>
            <a:r>
              <a:rPr lang="pl-PL" sz="1800" i="0" baseline="30000" dirty="0">
                <a:latin typeface="+mn-lt"/>
              </a:rPr>
              <a:t>(17)</a:t>
            </a:r>
            <a:r>
              <a:rPr lang="pl-PL" sz="1800" i="0" dirty="0">
                <a:latin typeface="+mn-lt"/>
              </a:rPr>
              <a:t> Tak więc jeśli ktoś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w Chrystusie, nowym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stworzeniem; </a:t>
            </a:r>
            <a:r>
              <a:rPr lang="pl-PL" sz="1800" dirty="0">
                <a:latin typeface="+mn-lt"/>
              </a:rPr>
              <a:t>to, co</a:t>
            </a:r>
            <a:r>
              <a:rPr lang="pl-PL" sz="1800" i="0" dirty="0">
                <a:latin typeface="+mn-lt"/>
              </a:rPr>
              <a:t> stare, przeminęło, oto wszystko stało się nowe. </a:t>
            </a:r>
            <a:r>
              <a:rPr lang="pl-PL" sz="1800" i="0" baseline="30000" dirty="0">
                <a:latin typeface="+mn-lt"/>
              </a:rPr>
              <a:t>(18)</a:t>
            </a:r>
            <a:r>
              <a:rPr lang="pl-PL" sz="1800" i="0" dirty="0">
                <a:latin typeface="+mn-lt"/>
              </a:rPr>
              <a:t> A wszystko to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z Boga, który nas pojednał ze sobą przez Jezusa Chrystusa i dał nam służbę pojednania. </a:t>
            </a:r>
            <a:r>
              <a:rPr lang="pl-PL" sz="1800" i="0" baseline="30000" dirty="0">
                <a:latin typeface="+mn-lt"/>
              </a:rPr>
              <a:t>(19)</a:t>
            </a:r>
            <a:r>
              <a:rPr lang="pl-PL" sz="1800" i="0" dirty="0">
                <a:latin typeface="+mn-lt"/>
              </a:rPr>
              <a:t> Bóg bowiem był w Chrystusie, jednając świat z samym sobą, nie poczytując ludziom ich grzechów, i nam powierzył to słowo pojednania. </a:t>
            </a:r>
            <a:r>
              <a:rPr lang="pl-PL" sz="1800" i="0" baseline="30000" dirty="0">
                <a:latin typeface="+mn-lt"/>
              </a:rPr>
              <a:t>(20)</a:t>
            </a:r>
            <a:r>
              <a:rPr lang="pl-PL" sz="1800" i="0" dirty="0">
                <a:latin typeface="+mn-lt"/>
              </a:rPr>
              <a:t> Tak więc w miejsce Chrystusa sprawujemy poselstwo, tak jakby Bóg upominał </a:t>
            </a:r>
            <a:r>
              <a:rPr lang="pl-PL" sz="1800" dirty="0">
                <a:latin typeface="+mn-lt"/>
              </a:rPr>
              <a:t>was</a:t>
            </a:r>
            <a:r>
              <a:rPr lang="pl-PL" sz="1800" i="0" dirty="0">
                <a:latin typeface="+mn-lt"/>
              </a:rPr>
              <a:t> przez nas. W miejsce Chrystusa prosimy: </a:t>
            </a:r>
            <a:r>
              <a:rPr lang="pl-PL" sz="1800" b="1" i="0" dirty="0">
                <a:latin typeface="+mn-lt"/>
              </a:rPr>
              <a:t>Pojednajcie się z Bogiem. </a:t>
            </a:r>
            <a:r>
              <a:rPr lang="pl-PL" sz="1800" i="0" baseline="30000" dirty="0">
                <a:latin typeface="+mn-lt"/>
              </a:rPr>
              <a:t>(21)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dirty="0" smtClean="0">
                <a:latin typeface="+mn-lt"/>
              </a:rPr>
              <a:t>On </a:t>
            </a:r>
            <a:r>
              <a:rPr lang="pl-PL" sz="1800" i="0" dirty="0" smtClean="0">
                <a:latin typeface="+mn-lt"/>
              </a:rPr>
              <a:t>bowiem </a:t>
            </a:r>
            <a:r>
              <a:rPr lang="pl-PL" sz="1800" i="0" dirty="0">
                <a:latin typeface="+mn-lt"/>
              </a:rPr>
              <a:t>tego, który nie znał grzechu, za nas grzechem uczynił, abyśmy w nim stali się sprawiedliwością Bożą.</a:t>
            </a:r>
            <a:endParaRPr lang="pl-PL" sz="18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5498123"/>
            <a:ext cx="10515600" cy="1172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Obserwacja:</a:t>
            </a:r>
          </a:p>
          <a:p>
            <a:r>
              <a:rPr lang="pl-PL" dirty="0" smtClean="0"/>
              <a:t>Bóg zlecił nam posługę jednania.</a:t>
            </a:r>
          </a:p>
          <a:p>
            <a:r>
              <a:rPr lang="pl-PL" dirty="0" smtClean="0"/>
              <a:t>Wzywajmy ludzi: pojednajcie się z Bogiem!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27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Wersety o zapłacie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5474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</a:t>
            </a:r>
            <a:r>
              <a:rPr lang="pl-PL" sz="2000" dirty="0" smtClean="0"/>
              <a:t>19:11-28 </a:t>
            </a:r>
            <a:r>
              <a:rPr lang="pl-PL" sz="2000" dirty="0"/>
              <a:t>– przypowieść o </a:t>
            </a:r>
            <a:r>
              <a:rPr lang="pl-PL" sz="2000" dirty="0" smtClean="0"/>
              <a:t>minach (</a:t>
            </a:r>
            <a:r>
              <a:rPr lang="pl-PL" sz="2000" dirty="0" err="1" smtClean="0"/>
              <a:t>grzywnych</a:t>
            </a:r>
            <a:r>
              <a:rPr lang="pl-PL" sz="2000" dirty="0" smtClean="0"/>
              <a:t>, pieniądzach). </a:t>
            </a:r>
            <a:br>
              <a:rPr lang="pl-PL" sz="2000" dirty="0" smtClean="0"/>
            </a:br>
            <a:r>
              <a:rPr lang="pl-PL" sz="2000" dirty="0" smtClean="0"/>
              <a:t>Uwag na </a:t>
            </a:r>
            <a:r>
              <a:rPr lang="pl-PL" sz="2000" dirty="0"/>
              <a:t>dwa rodzaje </a:t>
            </a:r>
            <a:r>
              <a:rPr lang="pl-PL" sz="2000" dirty="0" smtClean="0"/>
              <a:t>ludzi: poddani i słudzy.</a:t>
            </a: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</a:t>
            </a:r>
            <a:r>
              <a:rPr lang="pl-PL" sz="2000" dirty="0" smtClean="0"/>
              <a:t>25:1-13 </a:t>
            </a:r>
            <a:r>
              <a:rPr lang="mr-IN" sz="2000" dirty="0" smtClean="0"/>
              <a:t>–</a:t>
            </a:r>
            <a:r>
              <a:rPr lang="pl-PL" sz="2000" dirty="0" smtClean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Mt 25:14-30 </a:t>
            </a:r>
            <a:r>
              <a:rPr lang="mr-IN" sz="2000" dirty="0" smtClean="0"/>
              <a:t>–</a:t>
            </a:r>
            <a:r>
              <a:rPr lang="pl-PL" sz="2000" dirty="0" smtClean="0"/>
              <a:t> przypowieść o talentach. </a:t>
            </a:r>
            <a:br>
              <a:rPr lang="pl-PL" sz="2000" dirty="0" smtClean="0"/>
            </a:br>
            <a:r>
              <a:rPr lang="pl-PL" sz="2000" dirty="0" smtClean="0"/>
              <a:t>Uwaga: różny sposób traktowania sług użytecznych i nieużytecznego.</a:t>
            </a: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Rz</a:t>
            </a:r>
            <a:r>
              <a:rPr lang="pl-PL" sz="2000" dirty="0"/>
              <a:t> 14:10 – </a:t>
            </a:r>
            <a:r>
              <a:rPr lang="pl-PL" sz="2000" dirty="0" smtClean="0"/>
              <a:t>każdy z wierzących stanie przed Trybunałem </a:t>
            </a:r>
            <a:r>
              <a:rPr lang="pl-PL" sz="2000" u="sng" dirty="0" smtClean="0"/>
              <a:t>Chrystusa (UBG).</a:t>
            </a:r>
            <a:endParaRPr lang="pl-PL" sz="20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1Kor </a:t>
            </a:r>
            <a:r>
              <a:rPr lang="pl-PL" sz="2000" dirty="0" smtClean="0"/>
              <a:t>3:8nn </a:t>
            </a:r>
            <a:r>
              <a:rPr lang="mr-IN" sz="2000" dirty="0" smtClean="0"/>
              <a:t>–</a:t>
            </a:r>
            <a:r>
              <a:rPr lang="pl-PL" sz="2000" dirty="0" smtClean="0"/>
              <a:t> budujesz na fundamencie, ale z czego budujesz? Test to przejście przez ogień?</a:t>
            </a: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2Kor 5:10 </a:t>
            </a:r>
            <a:r>
              <a:rPr lang="mr-IN" sz="2000" dirty="0" smtClean="0"/>
              <a:t>–</a:t>
            </a:r>
            <a:r>
              <a:rPr lang="pl-PL" sz="2000" dirty="0"/>
              <a:t> </a:t>
            </a:r>
            <a:r>
              <a:rPr lang="pl-PL" sz="2000" dirty="0" smtClean="0"/>
              <a:t>zapłata za uczynki dokonane w ciele: dobre i złe, poselstwo pojednania.</a:t>
            </a: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Mt 5:10-12 </a:t>
            </a:r>
            <a:r>
              <a:rPr lang="mr-IN" sz="2000" dirty="0" smtClean="0"/>
              <a:t>–</a:t>
            </a:r>
            <a:r>
              <a:rPr lang="pl-PL" sz="2000" dirty="0" smtClean="0"/>
              <a:t> zapłata za prześladowanie z powodu sprawiedliwości.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Mt 6:1 </a:t>
            </a:r>
            <a:r>
              <a:rPr lang="mr-IN" sz="2000" dirty="0" smtClean="0"/>
              <a:t>–</a:t>
            </a:r>
            <a:r>
              <a:rPr lang="pl-PL" sz="2000" dirty="0" smtClean="0"/>
              <a:t> blokada zapłaty w niebie, gdy będziemy odbierać zapłatę (chwałę) od ludzi (jest też to u Jana)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 smtClean="0"/>
              <a:t>Łk</a:t>
            </a:r>
            <a:r>
              <a:rPr lang="pl-PL" sz="2000" dirty="0" smtClean="0"/>
              <a:t> </a:t>
            </a:r>
            <a:r>
              <a:rPr lang="pl-PL" sz="2000" dirty="0"/>
              <a:t>6:35 </a:t>
            </a:r>
            <a:r>
              <a:rPr lang="mr-IN" sz="2000" dirty="0" smtClean="0"/>
              <a:t>–</a:t>
            </a:r>
            <a:r>
              <a:rPr lang="pl-PL" sz="2000" dirty="0" smtClean="0"/>
              <a:t> zapłata za kochanie wrogów.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 smtClean="0"/>
              <a:t>Hbr</a:t>
            </a:r>
            <a:r>
              <a:rPr lang="pl-PL" sz="2000" dirty="0" smtClean="0"/>
              <a:t> 10:32-36 - zapłata za cierpliwe znoszenie cierpień.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 smtClean="0"/>
              <a:t>Hbr</a:t>
            </a:r>
            <a:r>
              <a:rPr lang="pl-PL" sz="2000" dirty="0" smtClean="0"/>
              <a:t> 11:6 </a:t>
            </a:r>
            <a:r>
              <a:rPr lang="mr-IN" sz="2000" dirty="0" smtClean="0"/>
              <a:t>–</a:t>
            </a:r>
            <a:r>
              <a:rPr lang="pl-PL" sz="2000" dirty="0" smtClean="0"/>
              <a:t> nagroda za szukanie Boga.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2J 8 </a:t>
            </a:r>
            <a:r>
              <a:rPr lang="mr-IN" sz="2000" dirty="0" smtClean="0"/>
              <a:t>–</a:t>
            </a:r>
            <a:r>
              <a:rPr lang="pl-PL" sz="2000" dirty="0" smtClean="0"/>
              <a:t> zapłata uwarunkowana baczeniem na siebie.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91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Inwestowanie wg </a:t>
            </a:r>
            <a:r>
              <a:rPr lang="pl-PL" dirty="0" err="1" smtClean="0"/>
              <a:t>Łk</a:t>
            </a:r>
            <a:r>
              <a:rPr lang="pl-PL" dirty="0" smtClean="0"/>
              <a:t> 16.9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+mn-lt"/>
              </a:rPr>
              <a:t>Pan Jezus do swoich uczniów:</a:t>
            </a:r>
          </a:p>
          <a:p>
            <a:pPr marL="0" indent="0">
              <a:buNone/>
            </a:pPr>
            <a:r>
              <a:rPr lang="pl-PL" sz="2800" dirty="0" smtClean="0">
                <a:latin typeface="+mn-lt"/>
              </a:rPr>
              <a:t>I ja wam mówię: Czyńcie sobie przyjaciół mamoną niesprawiedliwości, aby gdy się skończy, przyjęli was do wiecznych przybytków.</a:t>
            </a:r>
            <a:endParaRPr lang="pl-PL" sz="28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3721395"/>
            <a:ext cx="10515600" cy="2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Wniosek: </a:t>
            </a:r>
            <a:r>
              <a:rPr lang="pl-PL" dirty="0" smtClean="0"/>
              <a:t>Mam używać kasy tak aby…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</a:t>
            </a:r>
            <a:r>
              <a:rPr lang="pl-PL" dirty="0" smtClean="0"/>
              <a:t>osiągnęli wieczność – narodzili się na nowo,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moi przyjaciele mieli </a:t>
            </a:r>
            <a:r>
              <a:rPr lang="pl-PL" dirty="0" smtClean="0"/>
              <a:t>(gdy się system skończy</a:t>
            </a:r>
            <a:r>
              <a:rPr lang="pl-PL" dirty="0" smtClean="0"/>
              <a:t>) swoje </a:t>
            </a:r>
            <a:r>
              <a:rPr lang="pl-PL" dirty="0" smtClean="0"/>
              <a:t>„wieczne przybytki”,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te </a:t>
            </a:r>
            <a:r>
              <a:rPr lang="pl-PL" dirty="0" smtClean="0"/>
              <a:t>przybytki były fajne, bogate, przyjemne</a:t>
            </a:r>
            <a:r>
              <a:rPr lang="pl-PL" dirty="0" smtClean="0"/>
              <a:t>, lepsze niż moje.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przyjaciele rozpoznali </a:t>
            </a:r>
            <a:r>
              <a:rPr lang="pl-PL" dirty="0" smtClean="0"/>
              <a:t>mnie i chcieli mnie </a:t>
            </a:r>
            <a:r>
              <a:rPr lang="pl-PL" dirty="0" smtClean="0"/>
              <a:t>do tych przybytków przyjąć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9" y="451413"/>
            <a:ext cx="8233458" cy="61750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4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#5. Zaproszenia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Zaproszenia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„Luźne refleksje o budowaniu wartości przedsiębiorstw”.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Po co nam święta?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Studium 23 rozdziału Księgi Kapłańskiej oraz wykonania i proroctw dotyczących dzieła Pana Jezusa.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Wydarzenia zaplanowane w życiu ucznia Jezusa.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Eschatologia praktyczna w myśl 1P3:15. Studium Biblii.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Projekt Prawda</a:t>
            </a:r>
            <a:br>
              <a:rPr lang="pl-PL" b="1" dirty="0"/>
            </a:br>
            <a:r>
              <a:rPr lang="pl-PL" dirty="0"/>
              <a:t>Cykl 12 wykładów o światopoglądzie biblijnym, wraz z dyskusją i seminarium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Śniadanie z </a:t>
            </a:r>
            <a:r>
              <a:rPr lang="pl-PL" b="1" dirty="0" smtClean="0"/>
              <a:t>Salomonem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676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Zaproszenie #1. „Luźne refleksje o budowaniu wartości przedsiębiorstw”.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Teza: </a:t>
            </a:r>
            <a:br>
              <a:rPr lang="pl-PL" dirty="0" smtClean="0"/>
            </a:br>
            <a:r>
              <a:rPr lang="pl-PL" i="1" dirty="0" smtClean="0"/>
              <a:t>We współczesnym świecie najbardziej rentownym przedsięwzięciem jest budowanie rentownych przedsiębiorstw.</a:t>
            </a:r>
          </a:p>
          <a:p>
            <a:r>
              <a:rPr lang="pl-PL" dirty="0" smtClean="0"/>
              <a:t>Grupa docelowa: </a:t>
            </a:r>
            <a:br>
              <a:rPr lang="pl-PL" dirty="0" smtClean="0"/>
            </a:br>
            <a:r>
              <a:rPr lang="pl-PL" dirty="0" smtClean="0"/>
              <a:t>Właściciele przedsiębiorstw, menadżerowie wysokiego szczebla, członkowie rad nadzorczych, ale też </a:t>
            </a:r>
            <a:r>
              <a:rPr lang="pl-PL" u="sng" dirty="0" smtClean="0"/>
              <a:t>przedsiębiorcy.</a:t>
            </a:r>
            <a:endParaRPr lang="pl-PL" dirty="0" smtClean="0"/>
          </a:p>
          <a:p>
            <a:r>
              <a:rPr lang="pl-PL" dirty="0" smtClean="0"/>
              <a:t>Forma:</a:t>
            </a:r>
            <a:br>
              <a:rPr lang="pl-PL" dirty="0" smtClean="0"/>
            </a:br>
            <a:r>
              <a:rPr lang="pl-PL" dirty="0" smtClean="0"/>
              <a:t>Seminarium 2*4 godziny, ewentualnie dodatkowo 4 godziny ćwiczeń.</a:t>
            </a:r>
          </a:p>
          <a:p>
            <a:r>
              <a:rPr lang="pl-PL" dirty="0" smtClean="0"/>
              <a:t>Propozycja do zrealizowania przez Akademię Rozwoju Przedsiębiorcy. -&gt; Piotr Pytel.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45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Zaproszenie #2. Po co nam święta?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Jak się mają Święta Pana wg. Księgi Kapłańskiej, rozdział 23 do wykonanego dzieła Pana Jezusa, oraz do całego planu dziejów wszechświata. </a:t>
            </a:r>
          </a:p>
          <a:p>
            <a:pPr lvl="0"/>
            <a:r>
              <a:rPr lang="pl-PL" dirty="0" smtClean="0"/>
              <a:t>Zajęcia z Biblią na 1,5-2 godziny.</a:t>
            </a:r>
          </a:p>
          <a:p>
            <a:pPr lvl="0"/>
            <a:r>
              <a:rPr lang="pl-PL" dirty="0" smtClean="0"/>
              <a:t>Dodatkowa godzina na sprawdzenie jak się to ma do Tajemnego Planu objawionego przez Boga Pawłowi, a przez niego Kościołowi, za zapisanego w Liście do Efezjan.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3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Zaproszenie #3.</a:t>
            </a:r>
            <a:br>
              <a:rPr lang="pl-PL" dirty="0" smtClean="0"/>
            </a:br>
            <a:r>
              <a:rPr lang="pl-PL" dirty="0" smtClean="0"/>
              <a:t>Wydarzenia zaplanowane w życiu ucznia Jezusa.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Punkt wyjścia: 1P3:15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pl-PL" i="1" dirty="0" smtClean="0"/>
              <a:t>bądź gotowy do obrony nadziei, którą masz</a:t>
            </a:r>
            <a:r>
              <a:rPr lang="pl-PL" dirty="0" smtClean="0"/>
              <a:t>.</a:t>
            </a:r>
          </a:p>
          <a:p>
            <a:r>
              <a:rPr lang="pl-PL" dirty="0" smtClean="0"/>
              <a:t>Zajęcia z Biblią </a:t>
            </a:r>
            <a:r>
              <a:rPr lang="mr-IN" dirty="0" smtClean="0"/>
              <a:t>–</a:t>
            </a:r>
            <a:r>
              <a:rPr lang="pl-PL" dirty="0" smtClean="0"/>
              <a:t> 2*4 godziny, cały dzień lub weekendowy wyjazd.</a:t>
            </a:r>
            <a:endParaRPr lang="pl-PL" dirty="0"/>
          </a:p>
          <a:p>
            <a:r>
              <a:rPr lang="pl-PL" dirty="0" smtClean="0"/>
              <a:t>Wersja minimum 3*1,5 godziny + praca własna.</a:t>
            </a:r>
          </a:p>
        </p:txBody>
      </p:sp>
    </p:spTree>
    <p:extLst>
      <p:ext uri="{BB962C8B-B14F-4D97-AF65-F5344CB8AC3E}">
        <p14:creationId xmlns:p14="http://schemas.microsoft.com/office/powerpoint/2010/main" val="2922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określone przez apostoła Piotra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l-PL" i="1" u="sng" smtClean="0"/>
          </a:p>
          <a:p>
            <a:pPr marL="0" indent="0">
              <a:buNone/>
            </a:pPr>
            <a:r>
              <a:rPr lang="pl-PL" i="1" u="sng" dirty="0" smtClean="0"/>
              <a:t>Pana </a:t>
            </a:r>
            <a:r>
              <a:rPr lang="pl-PL" i="1" u="sng" dirty="0"/>
              <a:t>Boga uświęcajcie w swoich sercach </a:t>
            </a: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	i </a:t>
            </a:r>
            <a:r>
              <a:rPr lang="pl-PL" i="1" u="sng" dirty="0"/>
              <a:t>bądźcie zawsze gotowi do obrony</a:t>
            </a:r>
            <a:r>
              <a:rPr lang="pl-PL" i="1" dirty="0"/>
              <a:t> 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 -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i="1" dirty="0"/>
            </a:br>
            <a:r>
              <a:rPr lang="pl-PL" i="1" dirty="0"/>
              <a:t>		przed każdym, kto żądałby od was </a:t>
            </a:r>
            <a:br>
              <a:rPr lang="pl-PL" i="1" dirty="0"/>
            </a:br>
            <a:r>
              <a:rPr lang="pl-PL" i="1" dirty="0"/>
              <a:t>			</a:t>
            </a:r>
            <a:r>
              <a:rPr lang="pl-PL" b="1" i="1" u="sng" dirty="0" smtClean="0"/>
              <a:t>wytłumaczenia</a:t>
            </a:r>
            <a:r>
              <a:rPr lang="pl-PL" i="1" u="sng" dirty="0" smtClean="0"/>
              <a:t> nadziei, która jest w was</a:t>
            </a:r>
            <a:r>
              <a:rPr lang="pl-PL" i="1" dirty="0" smtClean="0"/>
              <a:t>,</a:t>
            </a: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ale czyńcie to z łagodnością </a:t>
            </a:r>
            <a:br>
              <a:rPr lang="pl-PL" i="1" dirty="0"/>
            </a:br>
            <a:r>
              <a:rPr lang="pl-PL" i="1" dirty="0"/>
              <a:t>	i bojaźnią, </a:t>
            </a:r>
            <a:br>
              <a:rPr lang="pl-PL" i="1" dirty="0"/>
            </a:br>
            <a:r>
              <a:rPr lang="pl-PL" i="1" dirty="0"/>
              <a:t>		mając sumienie czyste.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/>
              <a:t>(1P3:15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79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76" y="999763"/>
            <a:ext cx="9486900" cy="571500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838200" y="168357"/>
            <a:ext cx="10515600" cy="713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#4. Projekt Prawda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8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090" y="0"/>
            <a:ext cx="971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328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0" y="334449"/>
            <a:ext cx="9745885" cy="459072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PoleTekstowe 2"/>
          <p:cNvSpPr txBox="1"/>
          <p:nvPr/>
        </p:nvSpPr>
        <p:spPr>
          <a:xfrm>
            <a:off x="3680750" y="5578998"/>
            <a:ext cx="7905508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Wniosek</a:t>
            </a:r>
            <a:r>
              <a:rPr lang="pl-PL" sz="2800" dirty="0" smtClean="0"/>
              <a:t>:</a:t>
            </a:r>
          </a:p>
          <a:p>
            <a:r>
              <a:rPr lang="pl-PL" sz="2800" dirty="0" smtClean="0"/>
              <a:t>My musimy się trudzić </a:t>
            </a:r>
            <a:r>
              <a:rPr lang="mr-IN" sz="2800" dirty="0" smtClean="0"/>
              <a:t>–</a:t>
            </a:r>
            <a:r>
              <a:rPr lang="pl-PL" sz="2800" dirty="0" smtClean="0"/>
              <a:t> ale efekty należą do Pana.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7479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#4. Projekt Prawda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Kurs</a:t>
            </a:r>
            <a:r>
              <a:rPr lang="pl-PL" dirty="0"/>
              <a:t>, w trakcie którego buduje </a:t>
            </a:r>
            <a:r>
              <a:rPr lang="pl-PL" dirty="0" smtClean="0"/>
              <a:t>się (czasem </a:t>
            </a:r>
            <a:r>
              <a:rPr lang="pl-PL" dirty="0"/>
              <a:t>wcześniej coś burząc) </a:t>
            </a:r>
            <a:r>
              <a:rPr lang="pl-PL" dirty="0" smtClean="0"/>
              <a:t>własny </a:t>
            </a:r>
            <a:r>
              <a:rPr lang="pl-PL" dirty="0"/>
              <a:t>światopogląd zgodny z Pismem Świętym.</a:t>
            </a:r>
            <a:endParaRPr lang="pl-PL" dirty="0" smtClean="0"/>
          </a:p>
          <a:p>
            <a:r>
              <a:rPr lang="pl-PL" dirty="0" smtClean="0"/>
              <a:t>Cykl to 12 godzinnych wykładów na wideo (np. na YT).</a:t>
            </a:r>
          </a:p>
          <a:p>
            <a:r>
              <a:rPr lang="pl-PL" dirty="0" smtClean="0"/>
              <a:t>Po każdym dyskusja, ewentualne zadania domowe aby utrwalić temat. </a:t>
            </a:r>
            <a:endParaRPr lang="pl-PL" dirty="0" smtClean="0"/>
          </a:p>
          <a:p>
            <a:r>
              <a:rPr lang="pl-PL" dirty="0" smtClean="0"/>
              <a:t>Zajmie nam to z 3, 4 miesiące jak nic! Ale sprawdziłem </a:t>
            </a:r>
            <a:r>
              <a:rPr lang="mr-IN" dirty="0" smtClean="0"/>
              <a:t>–</a:t>
            </a:r>
            <a:r>
              <a:rPr lang="pl-PL" dirty="0" smtClean="0"/>
              <a:t> warto!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Propozycja </a:t>
            </a:r>
            <a:r>
              <a:rPr lang="pl-PL" dirty="0" smtClean="0"/>
              <a:t>#1:</a:t>
            </a:r>
          </a:p>
          <a:p>
            <a:pPr lvl="1"/>
            <a:r>
              <a:rPr lang="pl-PL" dirty="0" smtClean="0"/>
              <a:t>Tygodniowo jeden oglądany w domu</a:t>
            </a:r>
          </a:p>
          <a:p>
            <a:pPr lvl="1"/>
            <a:r>
              <a:rPr lang="pl-PL" dirty="0" smtClean="0"/>
              <a:t>Spotykamy się co tydzień na mniej niż godzinne seminarium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Propozycja #2:</a:t>
            </a:r>
          </a:p>
          <a:p>
            <a:pPr lvl="1"/>
            <a:r>
              <a:rPr lang="pl-PL" dirty="0" smtClean="0"/>
              <a:t>Oglądamy razem </a:t>
            </a:r>
            <a:r>
              <a:rPr lang="mr-IN" dirty="0" smtClean="0"/>
              <a:t>–</a:t>
            </a:r>
            <a:r>
              <a:rPr lang="pl-PL" dirty="0" smtClean="0"/>
              <a:t> spotkania w jakiejś salce konferencyjnej po 1,5 godziny.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25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307341"/>
            <a:ext cx="8703028" cy="58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#5. Śniadanie z królem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Poniedziałek, 7.oo, śniadanie (kiełbaski, jajka sadzone, dobra kawa)</a:t>
            </a:r>
          </a:p>
          <a:p>
            <a:r>
              <a:rPr lang="pl-PL" dirty="0" smtClean="0"/>
              <a:t>Miejsce:</a:t>
            </a:r>
          </a:p>
          <a:p>
            <a:pPr lvl="1"/>
            <a:r>
              <a:rPr lang="pl-PL" dirty="0" smtClean="0"/>
              <a:t>Katowice: dach filharmonii.</a:t>
            </a:r>
          </a:p>
          <a:p>
            <a:pPr lvl="1"/>
            <a:r>
              <a:rPr lang="pl-PL" dirty="0" smtClean="0"/>
              <a:t>Gliwice: [ -</a:t>
            </a:r>
            <a:r>
              <a:rPr lang="pl-PL" dirty="0" err="1" smtClean="0"/>
              <a:t>cenzored</a:t>
            </a:r>
            <a:r>
              <a:rPr lang="pl-PL" dirty="0" smtClean="0"/>
              <a:t>- ].</a:t>
            </a:r>
          </a:p>
          <a:p>
            <a:r>
              <a:rPr lang="pl-PL" dirty="0" smtClean="0"/>
              <a:t>Wspólne czytanie jednego rozdziału Księgi </a:t>
            </a:r>
            <a:r>
              <a:rPr lang="pl-PL" dirty="0" err="1" smtClean="0"/>
              <a:t>przysłół</a:t>
            </a:r>
            <a:r>
              <a:rPr lang="pl-PL" dirty="0" smtClean="0"/>
              <a:t> Salomona i próba zastosowania.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1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 smtClean="0"/>
              <a:t>Inwestycje które nie spłoną</a:t>
            </a:r>
            <a:br>
              <a:rPr lang="pl-PL" dirty="0" smtClean="0"/>
            </a:br>
            <a:r>
              <a:rPr lang="pl-PL" sz="3600" dirty="0" smtClean="0"/>
              <a:t>(inwestowanie w wieczność)</a:t>
            </a:r>
            <a:endParaRPr lang="pl-PL" sz="49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524000" y="4129548"/>
            <a:ext cx="9144000" cy="2197410"/>
          </a:xfrm>
        </p:spPr>
        <p:txBody>
          <a:bodyPr>
            <a:noAutofit/>
          </a:bodyPr>
          <a:lstStyle/>
          <a:p>
            <a:pPr algn="r"/>
            <a:r>
              <a:rPr lang="pl-PL" dirty="0" smtClean="0"/>
              <a:t>S.D.P. - Spotkania dla przedsiębiorców </a:t>
            </a:r>
          </a:p>
          <a:p>
            <a:pPr algn="r"/>
            <a:r>
              <a:rPr lang="pl-PL" dirty="0" smtClean="0"/>
              <a:t>9 września 2019, biura firmy „Opus”, Gliwice</a:t>
            </a:r>
          </a:p>
          <a:p>
            <a:pPr algn="r"/>
            <a:endParaRPr lang="pl-PL" sz="1800" dirty="0" smtClean="0"/>
          </a:p>
          <a:p>
            <a:pPr algn="r"/>
            <a:r>
              <a:rPr lang="pl-PL" sz="1800" dirty="0" smtClean="0"/>
              <a:t>Wojciech Apel</a:t>
            </a:r>
          </a:p>
          <a:p>
            <a:pPr algn="r"/>
            <a:r>
              <a:rPr lang="pl-PL" sz="1800" dirty="0" smtClean="0"/>
              <a:t>601 42 50 19, </a:t>
            </a:r>
            <a:r>
              <a:rPr lang="pl-PL" sz="1800" dirty="0" err="1" smtClean="0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515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15227</TotalTime>
  <Words>2990</Words>
  <Application>Microsoft Macintosh PowerPoint</Application>
  <PresentationFormat>Panoramiczny</PresentationFormat>
  <Paragraphs>617</Paragraphs>
  <Slides>93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93</vt:i4>
      </vt:variant>
    </vt:vector>
  </HeadingPairs>
  <TitlesOfParts>
    <vt:vector size="101" baseType="lpstr">
      <vt:lpstr>Calibri</vt:lpstr>
      <vt:lpstr>Calibri Light</vt:lpstr>
      <vt:lpstr>Mangal</vt:lpstr>
      <vt:lpstr>Monotype Sorts</vt:lpstr>
      <vt:lpstr>Times New Roman</vt:lpstr>
      <vt:lpstr>Verdana</vt:lpstr>
      <vt:lpstr>Arial</vt:lpstr>
      <vt:lpstr>Motyw pakietu Office</vt:lpstr>
      <vt:lpstr>Inwestycje które nie spłoną (o inwestowaniu w wieczność)</vt:lpstr>
      <vt:lpstr>Plan wystąpienia</vt:lpstr>
      <vt:lpstr>Zaproszenia, które pojawią się w trakcie.</vt:lpstr>
      <vt:lpstr>#1. Ja i moje inwestowanie.</vt:lpstr>
      <vt:lpstr>Moje inwestycje</vt:lpstr>
      <vt:lpstr>PiK-Net Sieci Rozległe sp. z o.o.</vt:lpstr>
      <vt:lpstr>Grupa 3S</vt:lpstr>
      <vt:lpstr>Prezentacja programu PowerPoint</vt:lpstr>
      <vt:lpstr>Prezentacja programu PowerPoint</vt:lpstr>
      <vt:lpstr>Inspiracja</vt:lpstr>
      <vt:lpstr>SGT S.A.</vt:lpstr>
      <vt:lpstr>Triggo S.A.</vt:lpstr>
      <vt:lpstr>Inwestycje na tle życia</vt:lpstr>
      <vt:lpstr>Prezentacja programu PowerPoint</vt:lpstr>
      <vt:lpstr>Część #2. Definicja inwestycji  i określenie ryzyka inwestycyjnego</vt:lpstr>
      <vt:lpstr>Prezentacja programu PowerPoint</vt:lpstr>
      <vt:lpstr>Inwestycja</vt:lpstr>
      <vt:lpstr>Inwestycja</vt:lpstr>
      <vt:lpstr>Taktyka działań, operacyjność, strategia.</vt:lpstr>
      <vt:lpstr>Strategia, operacyjność, taktyka</vt:lpstr>
      <vt:lpstr>Ryzyko typu #1 – nie wiem ile odbiorę</vt:lpstr>
      <vt:lpstr>Ryzyko typu #2 – nie wiem czy odbiorę</vt:lpstr>
      <vt:lpstr>Ryzyko typu #2 – nie wiem czy odbiorę</vt:lpstr>
      <vt:lpstr>Prezentacja programu PowerPoint</vt:lpstr>
      <vt:lpstr>Prezentacja programu PowerPoint</vt:lpstr>
      <vt:lpstr>Część #3 Scenariusze przyszłości</vt:lpstr>
      <vt:lpstr>Część #3.1 Słowo prawdy: Szeroka droga, która prowadzi na zatracenie.</vt:lpstr>
      <vt:lpstr>Życie człowieka</vt:lpstr>
      <vt:lpstr>Człowiek się rodzi i żyje</vt:lpstr>
      <vt:lpstr>Człowiek umiera</vt:lpstr>
      <vt:lpstr>Zejście do szeolu (gr. hades)</vt:lpstr>
      <vt:lpstr>Zmartwychwstanie</vt:lpstr>
      <vt:lpstr>I ujrzałem wielki biały tron,  i zasiadającego na nim…</vt:lpstr>
      <vt:lpstr>Człowiek będzie osądzony wg. swoich czynów.</vt:lpstr>
      <vt:lpstr>Życie człowieka</vt:lpstr>
      <vt:lpstr>Prezentacja programu PowerPoint</vt:lpstr>
      <vt:lpstr>Prezentacja programu PowerPoint</vt:lpstr>
      <vt:lpstr>Część #3.2 Dobra Nowina</vt:lpstr>
      <vt:lpstr>Biblijny plan dziejów a Święta Pana w Kpł23 </vt:lpstr>
      <vt:lpstr>Biblijny plan dziejów a Święta Pana w Kpł23 </vt:lpstr>
      <vt:lpstr>Dzieło Pana Jezusa a życie człowieka</vt:lpstr>
      <vt:lpstr>Wydarzenia w których planuję brać udział</vt:lpstr>
      <vt:lpstr>Wydarzenia w których planuję brać udział</vt:lpstr>
      <vt:lpstr>Przypomnienie: Szeroka droga, która prowadzi na zatracenie</vt:lpstr>
      <vt:lpstr>#0. Wąska ścieżka prowadzi poprzez nowe narodzenie</vt:lpstr>
      <vt:lpstr>Prezentacja programu PowerPoint</vt:lpstr>
      <vt:lpstr>Ef 1:13n – algorytm nawrócenia</vt:lpstr>
      <vt:lpstr>Ef 1:13 – usłyszeli, uwierzyli, zapięczętował</vt:lpstr>
      <vt:lpstr>Ef 2:1-7</vt:lpstr>
      <vt:lpstr>Ef 2:1-7</vt:lpstr>
      <vt:lpstr>Ef 2:8-10 – cel nowego stworzenia</vt:lpstr>
      <vt:lpstr>#1. Śmierć ciała, przeniesienie na łono Abrahama</vt:lpstr>
      <vt:lpstr>Śmierć a potem sąd (Heb1 9:27)</vt:lpstr>
      <vt:lpstr>Kraina umarłych jest podzielona! (Łk 16:19nn)</vt:lpstr>
      <vt:lpstr>Hi 17:11-19 Hiob i jego nadzieja</vt:lpstr>
      <vt:lpstr>#2. Zmartwychwstanie w nowym ciele</vt:lpstr>
      <vt:lpstr>1Tes4:15</vt:lpstr>
      <vt:lpstr>#3. Trybunał Chrystusa</vt:lpstr>
      <vt:lpstr>Gdzie jest mowa o zapłacie, o rozliczeniu sług?</vt:lpstr>
      <vt:lpstr>#4. Wesela Baranka</vt:lpstr>
      <vt:lpstr>#5. Powrót na ziemię</vt:lpstr>
      <vt:lpstr>#6. Współkrólowanie w Królestwie Mesjasza</vt:lpstr>
      <vt:lpstr>#7. Nowe Nieba i Nowa Ziemia</vt:lpstr>
      <vt:lpstr>Podsumowanie: Siedem wydarzeń  zaplanowanych w życiu ucznia Jezusa</vt:lpstr>
      <vt:lpstr>#4. Inwestowanie w wieczność</vt:lpstr>
      <vt:lpstr>Mt 6:19n</vt:lpstr>
      <vt:lpstr>Łk 12 – trudna mowa</vt:lpstr>
      <vt:lpstr>Prezentacja programu PowerPoint</vt:lpstr>
      <vt:lpstr>Inwestycja</vt:lpstr>
      <vt:lpstr>Ryzyko inwestycyjne #1 – nie wiem ile odbiorę</vt:lpstr>
      <vt:lpstr>Ryzyko inwestycyjne #2 – nie wiem czy odbiorę</vt:lpstr>
      <vt:lpstr>Prezentacja programu PowerPoint</vt:lpstr>
      <vt:lpstr>Ryzyko #2 – czy coś odbiorę w wieczności?</vt:lpstr>
      <vt:lpstr>Prezentacja programu PowerPoint</vt:lpstr>
      <vt:lpstr>Ryzyko #1 – co zbiorę w wieczności?</vt:lpstr>
      <vt:lpstr>1Kor 3:10-15</vt:lpstr>
      <vt:lpstr>2Kor 5:10nn</vt:lpstr>
      <vt:lpstr>Wersety o zapłacie</vt:lpstr>
      <vt:lpstr>Inwestowanie wg Łk 16.9</vt:lpstr>
      <vt:lpstr>Pytania</vt:lpstr>
      <vt:lpstr>#5. Zaproszenia</vt:lpstr>
      <vt:lpstr>Zaproszenia</vt:lpstr>
      <vt:lpstr>Zaproszenie #1. „Luźne refleksje o budowaniu wartości przedsiębiorstw”.</vt:lpstr>
      <vt:lpstr>Zaproszenie #2. Po co nam święta?</vt:lpstr>
      <vt:lpstr>Zaproszenie #3. Wydarzenia zaplanowane w życiu ucznia Jezusa. </vt:lpstr>
      <vt:lpstr>Zadanie określone przez apostoła Piotra</vt:lpstr>
      <vt:lpstr>Prezentacja programu PowerPoint</vt:lpstr>
      <vt:lpstr>Prezentacja programu PowerPoint</vt:lpstr>
      <vt:lpstr>Prezentacja programu PowerPoint</vt:lpstr>
      <vt:lpstr>#4. Projekt Prawda</vt:lpstr>
      <vt:lpstr>Prezentacja programu PowerPoint</vt:lpstr>
      <vt:lpstr>#5. Śniadanie z królem</vt:lpstr>
      <vt:lpstr>Inwestycje które nie spłoną (inwestowanie w wieczność)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319</cp:revision>
  <cp:lastPrinted>2019-09-09T14:49:46Z</cp:lastPrinted>
  <dcterms:created xsi:type="dcterms:W3CDTF">2018-05-18T15:30:11Z</dcterms:created>
  <dcterms:modified xsi:type="dcterms:W3CDTF">2019-09-10T10:20:06Z</dcterms:modified>
</cp:coreProperties>
</file>